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8" r:id="rId2"/>
  </p:sldMasterIdLst>
  <p:notesMasterIdLst>
    <p:notesMasterId r:id="rId3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91" r:id="rId32"/>
    <p:sldId id="285" r:id="rId33"/>
    <p:sldId id="286" r:id="rId34"/>
    <p:sldId id="287" r:id="rId35"/>
    <p:sldId id="288" r:id="rId36"/>
    <p:sldId id="289" r:id="rId37"/>
    <p:sldId id="290" r:id="rId38"/>
  </p:sldIdLst>
  <p:sldSz cx="9144000" cy="5143500" type="screen16x9"/>
  <p:notesSz cx="6858000" cy="9144000"/>
  <p:embeddedFontLst>
    <p:embeddedFont>
      <p:font typeface="Helvetica Neue" panose="02000503000000020004" pitchFamily="2" charset="0"/>
      <p:regular r:id="rId40"/>
      <p:bold r:id="rId41"/>
      <p:italic r:id="rId42"/>
      <p:boldItalic r:id="rId43"/>
    </p:embeddedFont>
    <p:embeddedFont>
      <p:font typeface="Montserrat" pitchFamily="2" charset="77"/>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43">
          <p15:clr>
            <a:srgbClr val="A4A3A4"/>
          </p15:clr>
        </p15:guide>
        <p15:guide id="2" pos="5556">
          <p15:clr>
            <a:srgbClr val="A4A3A4"/>
          </p15:clr>
        </p15:guide>
        <p15:guide id="3" pos="317">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2" roundtripDataSignature="AMtx7migUTkPLShAS8rxJCFPQ5RDSkC/n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evika Jain" initials="" lastIdx="4"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743B41C-F903-4B39-BC72-1427D051457A}">
  <a:tblStyle styleId="{1743B41C-F903-4B39-BC72-1427D051457A}"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66"/>
    <p:restoredTop sz="73765"/>
  </p:normalViewPr>
  <p:slideViewPr>
    <p:cSldViewPr snapToGrid="0">
      <p:cViewPr varScale="1">
        <p:scale>
          <a:sx n="126" d="100"/>
          <a:sy n="126" d="100"/>
        </p:scale>
        <p:origin x="1280" y="184"/>
      </p:cViewPr>
      <p:guideLst>
        <p:guide orient="horz" pos="1643"/>
        <p:guide pos="5556"/>
        <p:guide pos="3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3.fntdata"/><Relationship Id="rId47" Type="http://schemas.openxmlformats.org/officeDocument/2006/relationships/font" Target="fonts/font8.fntdata"/><Relationship Id="rId55"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commentAuthors" Target="commentAuthor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5.fntdata"/><Relationship Id="rId52" Type="http://customschemas.google.com/relationships/presentationmetadata" Target="meta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4.fntdata"/><Relationship Id="rId56"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7.fntdata"/><Relationship Id="rId20" Type="http://schemas.openxmlformats.org/officeDocument/2006/relationships/slide" Target="slides/slide18.xml"/><Relationship Id="rId41" Type="http://schemas.openxmlformats.org/officeDocument/2006/relationships/font" Target="fonts/font2.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5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2000" dirty="0"/>
              <a:t>Good morning everyone! Thank you for being here today.</a:t>
            </a:r>
            <a:endParaRPr sz="1200" dirty="0">
              <a:latin typeface="Calibri"/>
              <a:ea typeface="Calibri"/>
              <a:cs typeface="Calibri"/>
              <a:sym typeface="Calibri"/>
            </a:endParaRPr>
          </a:p>
        </p:txBody>
      </p:sp>
      <p:sp>
        <p:nvSpPr>
          <p:cNvPr id="103" name="Google Shape;10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7" name="Google Shape;167;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r>
              <a:rPr lang="en-US" dirty="0"/>
              <a:t>The specific steps are provided in the exercise document</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2000" dirty="0"/>
              <a:t>I will briefly introduce some fundamental concepts of geospatial big data.</a:t>
            </a:r>
            <a:endParaRPr sz="1200" dirty="0">
              <a:latin typeface="Calibri"/>
              <a:ea typeface="Calibri"/>
              <a:cs typeface="Calibri"/>
              <a:sym typeface="Calibri"/>
            </a:endParaRPr>
          </a:p>
        </p:txBody>
      </p:sp>
      <p:sp>
        <p:nvSpPr>
          <p:cNvPr id="173" name="Google Shape;173;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b="1" dirty="0">
                <a:solidFill>
                  <a:schemeClr val="dk1"/>
                </a:solidFill>
              </a:rPr>
              <a:t>Spatial data</a:t>
            </a:r>
            <a:r>
              <a:rPr lang="en-US" dirty="0">
                <a:solidFill>
                  <a:schemeClr val="dk1"/>
                </a:solidFill>
              </a:rPr>
              <a:t> refers to any kind of entity or phenomenon that can be located and represented on a map. Whether it’s the location of cities, the shape of a river, or changes in elevation, spatial data allows us to visualize these elements geographically.</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dirty="0">
                <a:solidFill>
                  <a:schemeClr val="dk1"/>
                </a:solidFill>
              </a:rPr>
              <a:t>There are two fundamental types of geographic data. The first is </a:t>
            </a:r>
            <a:r>
              <a:rPr lang="en-US" b="1" dirty="0">
                <a:solidFill>
                  <a:schemeClr val="dk1"/>
                </a:solidFill>
              </a:rPr>
              <a:t>vector data</a:t>
            </a:r>
            <a:r>
              <a:rPr lang="en-US" dirty="0">
                <a:solidFill>
                  <a:schemeClr val="dk1"/>
                </a:solidFill>
              </a:rPr>
              <a:t>, which represents features as </a:t>
            </a:r>
            <a:r>
              <a:rPr lang="en-US" b="1" dirty="0">
                <a:solidFill>
                  <a:schemeClr val="dk1"/>
                </a:solidFill>
              </a:rPr>
              <a:t>points, lines, and polygons</a:t>
            </a:r>
            <a:r>
              <a:rPr lang="en-US" dirty="0">
                <a:solidFill>
                  <a:schemeClr val="dk1"/>
                </a:solidFill>
              </a:rPr>
              <a:t>. For example, a city might be represented as a point, a river as a line, and a country as a polygon.</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dirty="0">
                <a:solidFill>
                  <a:schemeClr val="dk1"/>
                </a:solidFill>
              </a:rPr>
              <a:t>The second type is </a:t>
            </a:r>
            <a:r>
              <a:rPr lang="en-US" b="1" dirty="0">
                <a:solidFill>
                  <a:schemeClr val="dk1"/>
                </a:solidFill>
              </a:rPr>
              <a:t>raster data</a:t>
            </a:r>
            <a:r>
              <a:rPr lang="en-US" dirty="0">
                <a:solidFill>
                  <a:schemeClr val="dk1"/>
                </a:solidFill>
              </a:rPr>
              <a:t>, which is made up of a grid of </a:t>
            </a:r>
            <a:r>
              <a:rPr lang="en-US" b="1" dirty="0">
                <a:solidFill>
                  <a:schemeClr val="dk1"/>
                </a:solidFill>
              </a:rPr>
              <a:t>cells</a:t>
            </a:r>
            <a:r>
              <a:rPr lang="en-US" dirty="0">
                <a:solidFill>
                  <a:schemeClr val="dk1"/>
                </a:solidFill>
              </a:rPr>
              <a:t>. Raster data is often used for more continuous data, such as satellite images or elevation models, where each cell represents a specific value.</a:t>
            </a:r>
          </a:p>
          <a:p>
            <a:pPr marL="0" lvl="0" indent="0" algn="l" rtl="0">
              <a:lnSpc>
                <a:spcPct val="115000"/>
              </a:lnSpc>
              <a:spcBef>
                <a:spcPts val="1200"/>
              </a:spcBef>
              <a:spcAft>
                <a:spcPts val="0"/>
              </a:spcAft>
              <a:buClr>
                <a:schemeClr val="dk1"/>
              </a:buClr>
              <a:buSzPts val="1100"/>
              <a:buFont typeface="Arial"/>
              <a:buNone/>
            </a:pPr>
            <a:endParaRPr lang="en-US" dirty="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dirty="0">
                <a:solidFill>
                  <a:schemeClr val="dk1"/>
                </a:solidFill>
              </a:rPr>
              <a:t>Together, these two types of data form the foundation for geographic analysis and mapping.</a:t>
            </a:r>
            <a:endParaRPr dirty="0">
              <a:solidFill>
                <a:schemeClr val="dk1"/>
              </a:solidFill>
            </a:endParaRPr>
          </a:p>
          <a:p>
            <a:pPr marL="0" lvl="0" indent="0" algn="l" rtl="0">
              <a:spcBef>
                <a:spcPts val="1200"/>
              </a:spcBef>
              <a:spcAft>
                <a:spcPts val="0"/>
              </a:spcAft>
              <a:buNone/>
            </a:pPr>
            <a:endParaRPr dirty="0"/>
          </a:p>
        </p:txBody>
      </p:sp>
      <p:sp>
        <p:nvSpPr>
          <p:cNvPr id="179" name="Google Shape;179;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 name="Google Shape;185;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Char char="●"/>
            </a:pPr>
            <a:r>
              <a:rPr lang="en-US" b="0" i="0" dirty="0">
                <a:solidFill>
                  <a:srgbClr val="333333"/>
                </a:solidFill>
                <a:latin typeface="Helvetica Neue"/>
                <a:ea typeface="Helvetica Neue"/>
                <a:cs typeface="Helvetica Neue"/>
                <a:sym typeface="Helvetica Neue"/>
              </a:rPr>
              <a:t>Vector data represent an </a:t>
            </a:r>
            <a:r>
              <a:rPr lang="en-US" b="0" i="1" dirty="0">
                <a:solidFill>
                  <a:srgbClr val="333333"/>
                </a:solidFill>
                <a:latin typeface="Helvetica Neue"/>
                <a:ea typeface="Helvetica Neue"/>
                <a:cs typeface="Helvetica Neue"/>
                <a:sym typeface="Helvetica Neue"/>
              </a:rPr>
              <a:t>object</a:t>
            </a:r>
            <a:r>
              <a:rPr lang="en-US" b="0" i="0" dirty="0">
                <a:solidFill>
                  <a:srgbClr val="333333"/>
                </a:solidFill>
                <a:latin typeface="Helvetica Neue"/>
                <a:ea typeface="Helvetica Neue"/>
                <a:cs typeface="Helvetica Neue"/>
                <a:sym typeface="Helvetica Neue"/>
              </a:rPr>
              <a:t> view of the world, where spatial data are discrete </a:t>
            </a:r>
            <a:r>
              <a:rPr lang="en-US" b="0" i="1" dirty="0">
                <a:solidFill>
                  <a:srgbClr val="333333"/>
                </a:solidFill>
                <a:latin typeface="Helvetica Neue"/>
                <a:ea typeface="Helvetica Neue"/>
                <a:cs typeface="Helvetica Neue"/>
                <a:sym typeface="Helvetica Neue"/>
              </a:rPr>
              <a:t>objects</a:t>
            </a:r>
            <a:r>
              <a:rPr lang="en-US" b="0" i="0" dirty="0">
                <a:solidFill>
                  <a:srgbClr val="333333"/>
                </a:solidFill>
                <a:latin typeface="Helvetica Neue"/>
                <a:ea typeface="Helvetica Neue"/>
                <a:cs typeface="Helvetica Neue"/>
                <a:sym typeface="Helvetica Neue"/>
              </a:rPr>
              <a:t> that are located in other wise empty geographic space. Vector data include points, lines and polygons. Each spatial entity can be encoded with an unlimited number of attributes that describe each point, line or polygon.</a:t>
            </a:r>
            <a:endParaRPr dirty="0"/>
          </a:p>
          <a:p>
            <a:pPr marL="457200" lvl="0" indent="-298450" algn="l" rtl="0">
              <a:lnSpc>
                <a:spcPct val="100000"/>
              </a:lnSpc>
              <a:spcBef>
                <a:spcPts val="0"/>
              </a:spcBef>
              <a:spcAft>
                <a:spcPts val="0"/>
              </a:spcAft>
              <a:buSzPts val="1100"/>
              <a:buChar char="●"/>
            </a:pPr>
            <a:r>
              <a:rPr lang="en-US" b="0" i="0" dirty="0">
                <a:solidFill>
                  <a:srgbClr val="333333"/>
                </a:solidFill>
                <a:latin typeface="Helvetica Neue"/>
                <a:ea typeface="Helvetica Neue"/>
                <a:cs typeface="Helvetica Neue"/>
                <a:sym typeface="Helvetica Neue"/>
              </a:rPr>
              <a:t>Raster data represent a </a:t>
            </a:r>
            <a:r>
              <a:rPr lang="en-US" b="0" i="1" dirty="0">
                <a:solidFill>
                  <a:srgbClr val="333333"/>
                </a:solidFill>
                <a:latin typeface="Helvetica Neue"/>
                <a:ea typeface="Helvetica Neue"/>
                <a:cs typeface="Helvetica Neue"/>
                <a:sym typeface="Helvetica Neue"/>
              </a:rPr>
              <a:t>field</a:t>
            </a:r>
            <a:r>
              <a:rPr lang="en-US" b="0" i="0" dirty="0">
                <a:solidFill>
                  <a:srgbClr val="333333"/>
                </a:solidFill>
                <a:latin typeface="Helvetica Neue"/>
                <a:ea typeface="Helvetica Neue"/>
                <a:cs typeface="Helvetica Neue"/>
                <a:sym typeface="Helvetica Neue"/>
              </a:rPr>
              <a:t> view of the world, where spatial data are represented as spatially continuous. Each location (</a:t>
            </a:r>
            <a:r>
              <a:rPr lang="en-US" b="0" i="0" dirty="0" err="1">
                <a:solidFill>
                  <a:srgbClr val="333333"/>
                </a:solidFill>
                <a:latin typeface="Helvetica Neue"/>
                <a:ea typeface="Helvetica Neue"/>
                <a:cs typeface="Helvetica Neue"/>
                <a:sym typeface="Helvetica Neue"/>
              </a:rPr>
              <a:t>i.e</a:t>
            </a:r>
            <a:r>
              <a:rPr lang="en-US" b="0" i="0" dirty="0">
                <a:solidFill>
                  <a:srgbClr val="333333"/>
                </a:solidFill>
                <a:latin typeface="Helvetica Neue"/>
                <a:ea typeface="Helvetica Neue"/>
                <a:cs typeface="Helvetica Neue"/>
                <a:sym typeface="Helvetica Neue"/>
              </a:rPr>
              <a:t> grid cell) is encoded with a single numeric value which can represent categorical outcomes (e.g. presence or absence of a bike lane) or, more typically, continuous outcomes like elevation</a:t>
            </a:r>
          </a:p>
          <a:p>
            <a:pPr marL="457200" lvl="0" indent="-298450" algn="l" rtl="0">
              <a:lnSpc>
                <a:spcPct val="100000"/>
              </a:lnSpc>
              <a:spcBef>
                <a:spcPts val="0"/>
              </a:spcBef>
              <a:spcAft>
                <a:spcPts val="0"/>
              </a:spcAft>
              <a:buSzPts val="1100"/>
              <a:buChar char="●"/>
            </a:pPr>
            <a:endParaRPr lang="en-US" b="0" i="0" dirty="0">
              <a:solidFill>
                <a:srgbClr val="333333"/>
              </a:solidFill>
              <a:latin typeface="Helvetica Neue"/>
              <a:ea typeface="Helvetica Neue"/>
              <a:cs typeface="Helvetica Neue"/>
              <a:sym typeface="Helvetica Neue"/>
            </a:endParaRPr>
          </a:p>
          <a:p>
            <a:pPr marL="457200" lvl="0" indent="-298450" algn="l" rtl="0">
              <a:lnSpc>
                <a:spcPct val="100000"/>
              </a:lnSpc>
              <a:spcBef>
                <a:spcPts val="0"/>
              </a:spcBef>
              <a:spcAft>
                <a:spcPts val="0"/>
              </a:spcAft>
              <a:buSzPts val="1100"/>
              <a:buChar char="●"/>
            </a:pPr>
            <a:endParaRPr lang="en-US" b="0" i="0" dirty="0">
              <a:solidFill>
                <a:srgbClr val="333333"/>
              </a:solidFill>
              <a:latin typeface="Helvetica Neue"/>
              <a:ea typeface="Helvetica Neue"/>
              <a:cs typeface="Helvetica Neue"/>
              <a:sym typeface="Helvetica Neue"/>
            </a:endParaRPr>
          </a:p>
          <a:p>
            <a:pPr marL="457200" lvl="0" indent="-298450" algn="l" rtl="0">
              <a:lnSpc>
                <a:spcPct val="100000"/>
              </a:lnSpc>
              <a:spcBef>
                <a:spcPts val="0"/>
              </a:spcBef>
              <a:spcAft>
                <a:spcPts val="0"/>
              </a:spcAft>
              <a:buSzPts val="1100"/>
              <a:buChar char="●"/>
            </a:pPr>
            <a:r>
              <a:rPr lang="en-US" dirty="0"/>
              <a:t>For the same geographic entity, the left image is represented using lines, while the right image is depicted using a grid.</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 name="Google Shape;192;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b="1" dirty="0"/>
              <a:t>Geospatial Big Data</a:t>
            </a:r>
            <a:r>
              <a:rPr lang="en-US" dirty="0"/>
              <a:t> is a specialized subset of big data that includes a spatial or geographic component. In other words, it’s data tied to locations on the Earth's surface, such as satellite imagery, location-based services, and geographic coordinates.</a:t>
            </a:r>
          </a:p>
          <a:p>
            <a:r>
              <a:rPr lang="en-US" dirty="0"/>
              <a:t>A significant portion of the data we generate today is geospatial in nature, and its volume is growing rapidly. This makes </a:t>
            </a:r>
            <a:r>
              <a:rPr lang="en-US" b="1" dirty="0"/>
              <a:t>managing and processing geospatial big data</a:t>
            </a:r>
            <a:r>
              <a:rPr lang="en-US" dirty="0"/>
              <a:t> essential for informed decision-making in a wide range of fields, from urban planning and transportation to environmental monitoring and disaster management.</a:t>
            </a:r>
          </a:p>
          <a:p>
            <a:r>
              <a:rPr lang="en-US" dirty="0"/>
              <a:t>However, due to its massive size, complexity, and potential impact, geospatial big data has become an important scientific and societal challenge. Tackling this challenge is crucial as it will unlock new insights and enable more effective decision-making in both the public and private sectors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021a088963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021a088963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When working with </a:t>
            </a:r>
            <a:r>
              <a:rPr lang="en-US" b="1" dirty="0"/>
              <a:t>Big Geospatial Data Analytics</a:t>
            </a:r>
            <a:r>
              <a:rPr lang="en-US" dirty="0"/>
              <a:t>, we face several key challenges because of the large size and complexity of the data. These challenges fall into three main areas: </a:t>
            </a:r>
            <a:r>
              <a:rPr lang="en-US" b="1" dirty="0"/>
              <a:t>data management</a:t>
            </a:r>
            <a:r>
              <a:rPr lang="en-US" dirty="0"/>
              <a:t>, </a:t>
            </a:r>
            <a:r>
              <a:rPr lang="en-US" b="1" dirty="0"/>
              <a:t>analysis and visualization</a:t>
            </a:r>
            <a:r>
              <a:rPr lang="en-US" dirty="0"/>
              <a:t>, and </a:t>
            </a:r>
            <a:r>
              <a:rPr lang="en-US" b="1" dirty="0"/>
              <a:t>system efficiency and scalability</a:t>
            </a:r>
            <a:r>
              <a:rPr lang="en-US" dirty="0"/>
              <a:t>.</a:t>
            </a:r>
          </a:p>
          <a:p>
            <a:r>
              <a:rPr lang="en-US" dirty="0"/>
              <a:t>First, the </a:t>
            </a:r>
            <a:r>
              <a:rPr lang="en-US" b="1" dirty="0"/>
              <a:t>size and speed</a:t>
            </a:r>
            <a:r>
              <a:rPr lang="en-US" dirty="0"/>
              <a:t> of geospatial data are massive. It comes in real-time from sources like satellites, meaning it needs to be constantly stored, transferred, and updated. Managing all this data, keeping it secure, and making it accessible across different systems can be difficult.</a:t>
            </a:r>
          </a:p>
          <a:p>
            <a:r>
              <a:rPr lang="en-US" dirty="0"/>
              <a:t>Second, </a:t>
            </a:r>
            <a:r>
              <a:rPr lang="en-US" b="1" dirty="0"/>
              <a:t>analyzing and visualizing</a:t>
            </a:r>
            <a:r>
              <a:rPr lang="en-US" dirty="0"/>
              <a:t> geospatial data is complex. Advanced tools and techniques are often needed, and sometimes coding is required to handle custom tasks. Geospatial visualizations also need to be carefully customized to provide useful insights.</a:t>
            </a:r>
          </a:p>
          <a:p>
            <a:r>
              <a:rPr lang="en-US" dirty="0"/>
              <a:t>Lastly, there’s the challenge of </a:t>
            </a:r>
            <a:r>
              <a:rPr lang="en-US" b="1" dirty="0"/>
              <a:t>scaling and efficiency</a:t>
            </a:r>
            <a:r>
              <a:rPr lang="en-US" dirty="0"/>
              <a:t>. As data grows, systems must be able to handle more, which is why cloud solutions are useful. However, it’s also important to optimize processes to balance time and cost.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021a088963_0_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021a088963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To solve the challenges of </a:t>
            </a:r>
            <a:r>
              <a:rPr lang="en-US" b="1" dirty="0"/>
              <a:t>Geospatial Big Data Analytics</a:t>
            </a:r>
            <a:r>
              <a:rPr lang="en-US" dirty="0"/>
              <a:t>, there are several strategies that can make our processes more efficient and scalable.</a:t>
            </a:r>
          </a:p>
          <a:p>
            <a:r>
              <a:rPr lang="en-US" dirty="0"/>
              <a:t>First, we need to move geospatial processing from </a:t>
            </a:r>
            <a:r>
              <a:rPr lang="en-US" b="1" dirty="0"/>
              <a:t>desktops to the cloud</a:t>
            </a:r>
            <a:r>
              <a:rPr lang="en-US" dirty="0"/>
              <a:t>. Traditional desktop systems simply can't handle the size and speed of today’s data. By using cloud platforms, we gain access to more powerful resources, allowing us to scale up easily and manage larger datasets more efficiently.</a:t>
            </a:r>
          </a:p>
          <a:p>
            <a:r>
              <a:rPr lang="en-US" dirty="0"/>
              <a:t>Next, it's important to </a:t>
            </a:r>
            <a:r>
              <a:rPr lang="en-US" b="1" dirty="0"/>
              <a:t>store data close to where it's processed</a:t>
            </a:r>
            <a:r>
              <a:rPr lang="en-US" dirty="0"/>
              <a:t>. By keeping data near the tools that analyze it, we reduce delays and speed up workflows.</a:t>
            </a:r>
          </a:p>
          <a:p>
            <a:r>
              <a:rPr lang="en-US" dirty="0"/>
              <a:t>For more demanding tasks, we can use </a:t>
            </a:r>
            <a:r>
              <a:rPr lang="en-US" b="1" dirty="0"/>
              <a:t>GPU-based solutions</a:t>
            </a:r>
            <a:r>
              <a:rPr lang="en-US" dirty="0"/>
              <a:t>. GPUs are great for handling complex operations like rendering large maps or running machine learning algorithms on spatial data. This speeds up tasks that would take much longer on regular CPUs.</a:t>
            </a:r>
          </a:p>
          <a:p>
            <a:r>
              <a:rPr lang="en-US" b="1" dirty="0"/>
              <a:t>Scaling applications</a:t>
            </a:r>
            <a:r>
              <a:rPr lang="en-US" dirty="0"/>
              <a:t> based on computing needs is another key approach. Cloud platforms let us automatically scale resources up or down based on workload, which ensures we're using just the right amount of power, optimizing both performance and costs.</a:t>
            </a:r>
          </a:p>
          <a:p>
            <a:r>
              <a:rPr lang="en-US" dirty="0"/>
              <a:t>Finally, we should </a:t>
            </a:r>
            <a:r>
              <a:rPr lang="en-US" b="1" dirty="0"/>
              <a:t>containerize applications</a:t>
            </a:r>
            <a:r>
              <a:rPr lang="en-US" dirty="0"/>
              <a:t>. This allows for quick deployment, scaling, and shutting down of services, ensuring consistency across different environments and reducing compatibility issues.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4" name="Google Shape;24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dirty="0"/>
              <a:t>By moving geospatial processing to the cloud and optimizing data storage, we can significantly enhance efficiency and scalability in geospatial data analytics. A perfect example of this is our deployment of </a:t>
            </a:r>
            <a:r>
              <a:rPr lang="en-US" b="1" dirty="0"/>
              <a:t>ArcGIS Enterprise</a:t>
            </a:r>
            <a:r>
              <a:rPr lang="en-US" dirty="0"/>
              <a:t> on the </a:t>
            </a:r>
            <a:r>
              <a:rPr lang="en-US" b="1" dirty="0"/>
              <a:t>New England Research Cloud (NERC)</a:t>
            </a:r>
            <a:r>
              <a:rPr lang="en-US" dirty="0"/>
              <a:t> using an educational license. This cloud-based infrastructure provides a robust platform for advanced geospatial analysis.</a:t>
            </a:r>
            <a:r>
              <a:rPr lang="zh-CN" altLang="en-US" dirty="0"/>
              <a:t> </a:t>
            </a:r>
            <a:r>
              <a:rPr lang="en-US" dirty="0"/>
              <a:t>Hosted on a </a:t>
            </a:r>
            <a:r>
              <a:rPr lang="en-US" b="1" dirty="0"/>
              <a:t>Windows Server</a:t>
            </a:r>
            <a:r>
              <a:rPr lang="en-US" dirty="0"/>
              <a:t> with high-performance configurations, this setup allows Harvard researchers to perform complex data science tasks in a secure, scalable environment. With 16 CPU cores, 64GB of RAM, and 350GB of storage, researchers have the computational power they need to handle extensive geospatial data.</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3021a088963_0_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0" name="Google Shape;250;g3021a088963_0_5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dirty="0"/>
              <a:t>Building on the powerful capabilities of </a:t>
            </a:r>
            <a:r>
              <a:rPr lang="en-US" b="1" dirty="0"/>
              <a:t>ArcGIS Enterprise</a:t>
            </a:r>
            <a:r>
              <a:rPr lang="en-US" dirty="0"/>
              <a:t> and the cloud infrastructure, we’ve taken these strategies even further in specific applications. One such example is </a:t>
            </a:r>
            <a:r>
              <a:rPr lang="en-US" b="1" dirty="0" err="1"/>
              <a:t>Optipath</a:t>
            </a:r>
            <a:r>
              <a:rPr lang="en-US" dirty="0"/>
              <a:t>, a system developed for the </a:t>
            </a:r>
            <a:r>
              <a:rPr lang="en-US" b="1" dirty="0"/>
              <a:t>Harvard Kennedy School (HKS)</a:t>
            </a:r>
            <a:r>
              <a:rPr lang="en-US" dirty="0"/>
              <a:t> to tackle the challenges of optimal route calculations.</a:t>
            </a:r>
          </a:p>
          <a:p>
            <a:pPr marL="0" lvl="0" indent="0" algn="l" rtl="0">
              <a:lnSpc>
                <a:spcPct val="115000"/>
              </a:lnSpc>
              <a:spcBef>
                <a:spcPts val="1200"/>
              </a:spcBef>
              <a:spcAft>
                <a:spcPts val="0"/>
              </a:spcAft>
              <a:buClr>
                <a:schemeClr val="dk1"/>
              </a:buClr>
              <a:buSzPts val="1100"/>
              <a:buFont typeface="Arial"/>
              <a:buNone/>
            </a:pPr>
            <a:r>
              <a:rPr lang="en-US" dirty="0" err="1">
                <a:solidFill>
                  <a:schemeClr val="dk1"/>
                </a:solidFill>
              </a:rPr>
              <a:t>Optipath</a:t>
            </a:r>
            <a:r>
              <a:rPr lang="en-US" dirty="0">
                <a:solidFill>
                  <a:schemeClr val="dk1"/>
                </a:solidFill>
              </a:rPr>
              <a:t> stands out for its ability to provide </a:t>
            </a:r>
            <a:r>
              <a:rPr lang="en-US" b="1" dirty="0">
                <a:solidFill>
                  <a:schemeClr val="dk1"/>
                </a:solidFill>
              </a:rPr>
              <a:t>accurate and time-efficient analysis</a:t>
            </a:r>
            <a:r>
              <a:rPr lang="en-US" dirty="0">
                <a:solidFill>
                  <a:schemeClr val="dk1"/>
                </a:solidFill>
              </a:rPr>
              <a:t> for big data routing challenges. One of the key features of the system is its capacity to handle large datasets—it's capable of calculating optimal routes on </a:t>
            </a:r>
            <a:r>
              <a:rPr lang="en-US" b="1" dirty="0">
                <a:solidFill>
                  <a:schemeClr val="dk1"/>
                </a:solidFill>
              </a:rPr>
              <a:t>20 GB of raster data</a:t>
            </a:r>
            <a:r>
              <a:rPr lang="en-US" dirty="0">
                <a:solidFill>
                  <a:schemeClr val="dk1"/>
                </a:solidFill>
              </a:rPr>
              <a:t> in under </a:t>
            </a:r>
            <a:r>
              <a:rPr lang="en-US" b="1" dirty="0">
                <a:solidFill>
                  <a:schemeClr val="dk1"/>
                </a:solidFill>
              </a:rPr>
              <a:t>2 hours</a:t>
            </a:r>
            <a:r>
              <a:rPr lang="en-US" dirty="0">
                <a:solidFill>
                  <a:schemeClr val="dk1"/>
                </a:solidFill>
              </a:rPr>
              <a:t>. This level of efficiency is crucial when dealing with complex geospatial problems where both accuracy and speed are essential for decision-making.</a:t>
            </a:r>
            <a:endParaRPr dirty="0">
              <a:solidFill>
                <a:schemeClr val="dk1"/>
              </a:solidFill>
            </a:endParaRPr>
          </a:p>
          <a:p>
            <a:pPr marL="0" lvl="0" indent="0" algn="l" rtl="0">
              <a:lnSpc>
                <a:spcPct val="115000"/>
              </a:lnSpc>
              <a:spcBef>
                <a:spcPts val="1200"/>
              </a:spcBef>
              <a:spcAft>
                <a:spcPts val="1200"/>
              </a:spcAft>
              <a:buClr>
                <a:schemeClr val="dk1"/>
              </a:buClr>
              <a:buSzPts val="1100"/>
              <a:buFont typeface="Arial"/>
              <a:buNone/>
            </a:pPr>
            <a:r>
              <a:rPr lang="en-US" dirty="0">
                <a:solidFill>
                  <a:schemeClr val="dk1"/>
                </a:solidFill>
              </a:rPr>
              <a:t>By leveraging </a:t>
            </a:r>
            <a:r>
              <a:rPr lang="en-US" b="1" dirty="0">
                <a:solidFill>
                  <a:schemeClr val="dk1"/>
                </a:solidFill>
              </a:rPr>
              <a:t>ArcGIS Enterprise on the cloud</a:t>
            </a:r>
            <a:r>
              <a:rPr lang="en-US" dirty="0">
                <a:solidFill>
                  <a:schemeClr val="dk1"/>
                </a:solidFill>
              </a:rPr>
              <a:t>, </a:t>
            </a:r>
            <a:r>
              <a:rPr lang="en-US" dirty="0" err="1">
                <a:solidFill>
                  <a:schemeClr val="dk1"/>
                </a:solidFill>
              </a:rPr>
              <a:t>Optipath</a:t>
            </a:r>
            <a:r>
              <a:rPr lang="en-US" dirty="0">
                <a:solidFill>
                  <a:schemeClr val="dk1"/>
                </a:solidFill>
              </a:rPr>
              <a:t> not only provides powerful geospatial processing capabilities but also ensures scalability and flexibility. This allows it to manage the high computational demands of large-scale routing tasks, delivering optimal results in a fraction of the time compared to traditional desktop systems.</a:t>
            </a:r>
            <a:endParaRPr sz="1200" dirty="0">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275" name="Google Shape;275;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r>
              <a:rPr lang="en-US" dirty="0"/>
              <a:t>In today's workshop, we'll cover </a:t>
            </a:r>
            <a:r>
              <a:rPr lang="en-US" b="1" dirty="0"/>
              <a:t>four chapters</a:t>
            </a:r>
            <a:r>
              <a:rPr lang="en-US" dirty="0"/>
              <a:t> and have </a:t>
            </a:r>
            <a:r>
              <a:rPr lang="en-US" b="1" dirty="0"/>
              <a:t>four exercises</a:t>
            </a:r>
            <a:r>
              <a:rPr lang="en-US" dirty="0"/>
              <a:t> to practice as we go along.</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First, you can </a:t>
            </a:r>
            <a:r>
              <a:rPr lang="en-US" b="1">
                <a:solidFill>
                  <a:schemeClr val="dk1"/>
                </a:solidFill>
              </a:rPr>
              <a:t>publish directly from ArcGIS Pro</a:t>
            </a:r>
            <a:r>
              <a:rPr lang="en-US">
                <a:solidFill>
                  <a:schemeClr val="dk1"/>
                </a:solidFill>
              </a:rPr>
              <a:t>. This is a seamless process where, after preparing your data, you can publish it straight to your ArcGIS Enterprise environment. In fact, we’ll be walking through this method in an exercise shortly.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Second, you can </a:t>
            </a:r>
            <a:r>
              <a:rPr lang="en-US" b="1">
                <a:solidFill>
                  <a:schemeClr val="dk1"/>
                </a:solidFill>
              </a:rPr>
              <a:t>publish from the ArcGIS Enterprise Portal</a:t>
            </a:r>
            <a:r>
              <a:rPr lang="en-US">
                <a:solidFill>
                  <a:schemeClr val="dk1"/>
                </a:solidFill>
              </a:rPr>
              <a:t> itself. The Portal provides a web interface where you can upload data files, create services, and manage your content directly within the Enterprise ecosystem. This method is great for users who want to manage their data in a centralized, web-based environment.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Lastly, for more automated or programmatic approaches, you can use the </a:t>
            </a:r>
            <a:r>
              <a:rPr lang="en-US" b="1">
                <a:solidFill>
                  <a:schemeClr val="dk1"/>
                </a:solidFill>
              </a:rPr>
              <a:t>ArcGIS API for Python</a:t>
            </a:r>
            <a:r>
              <a:rPr lang="en-US">
                <a:solidFill>
                  <a:schemeClr val="dk1"/>
                </a:solidFill>
              </a:rPr>
              <a:t>. This API allows for powerful scripting, enabling you to upload, manage, and publish data programmatically, which is particularly useful when working with large datasets or needing to automate repetitive tasks.</a:t>
            </a:r>
            <a:endParaRPr>
              <a:solidFill>
                <a:schemeClr val="dk1"/>
              </a:solidFill>
            </a:endParaRPr>
          </a:p>
          <a:p>
            <a:pPr marL="0" lvl="0" indent="0" algn="l" rtl="0">
              <a:spcBef>
                <a:spcPts val="1200"/>
              </a:spcBef>
              <a:spcAft>
                <a:spcPts val="0"/>
              </a:spcAft>
              <a:buNone/>
            </a:pPr>
            <a:endParaRPr/>
          </a:p>
        </p:txBody>
      </p:sp>
      <p:sp>
        <p:nvSpPr>
          <p:cNvPr id="281" name="Google Shape;281;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7" name="Google Shape;287;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4" name="Google Shape;294;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3021a088963_0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US">
                <a:solidFill>
                  <a:schemeClr val="dk1"/>
                </a:solidFill>
              </a:rPr>
              <a:t>First, you can </a:t>
            </a:r>
            <a:r>
              <a:rPr lang="en-US" b="1">
                <a:solidFill>
                  <a:schemeClr val="dk1"/>
                </a:solidFill>
              </a:rPr>
              <a:t>publish directly from ArcGIS Pro</a:t>
            </a:r>
            <a:r>
              <a:rPr lang="en-US">
                <a:solidFill>
                  <a:schemeClr val="dk1"/>
                </a:solidFill>
              </a:rPr>
              <a:t>. This is a seamless process where, after preparing your data, you can publish it straight to your ArcGIS Enterprise environment. In fact, we’ll be walking through this method in an exercise shortly.</a:t>
            </a:r>
            <a:endParaRPr>
              <a:solidFill>
                <a:schemeClr val="dk1"/>
              </a:solidFill>
            </a:endParaRPr>
          </a:p>
          <a:p>
            <a:pPr marL="0" lvl="0" indent="0" algn="l" rtl="0">
              <a:lnSpc>
                <a:spcPct val="115000"/>
              </a:lnSpc>
              <a:spcBef>
                <a:spcPts val="1200"/>
              </a:spcBef>
              <a:spcAft>
                <a:spcPts val="0"/>
              </a:spcAft>
              <a:buNone/>
            </a:pPr>
            <a:r>
              <a:rPr lang="en-US">
                <a:solidFill>
                  <a:schemeClr val="dk1"/>
                </a:solidFill>
              </a:rPr>
              <a:t>Second, you can </a:t>
            </a:r>
            <a:r>
              <a:rPr lang="en-US" b="1">
                <a:solidFill>
                  <a:schemeClr val="dk1"/>
                </a:solidFill>
              </a:rPr>
              <a:t>publish from the ArcGIS Enterprise Portal</a:t>
            </a:r>
            <a:r>
              <a:rPr lang="en-US">
                <a:solidFill>
                  <a:schemeClr val="dk1"/>
                </a:solidFill>
              </a:rPr>
              <a:t> itself. The Portal provides a web interface where you can upload data files, create services, and manage your content directly within the Enterprise ecosystem. This method is great for users who want to manage their data in a centralized, web-based environment.</a:t>
            </a:r>
            <a:endParaRPr>
              <a:solidFill>
                <a:schemeClr val="dk1"/>
              </a:solidFill>
            </a:endParaRPr>
          </a:p>
          <a:p>
            <a:pPr marL="0" lvl="0" indent="0" algn="l" rtl="0">
              <a:lnSpc>
                <a:spcPct val="115000"/>
              </a:lnSpc>
              <a:spcBef>
                <a:spcPts val="1200"/>
              </a:spcBef>
              <a:spcAft>
                <a:spcPts val="0"/>
              </a:spcAft>
              <a:buNone/>
            </a:pPr>
            <a:r>
              <a:rPr lang="en-US">
                <a:solidFill>
                  <a:schemeClr val="dk1"/>
                </a:solidFill>
              </a:rPr>
              <a:t>Lastly, for more automated or programmatic approaches, you can use the </a:t>
            </a:r>
            <a:r>
              <a:rPr lang="en-US" b="1">
                <a:solidFill>
                  <a:schemeClr val="dk1"/>
                </a:solidFill>
              </a:rPr>
              <a:t>ArcGIS API for Python</a:t>
            </a:r>
            <a:r>
              <a:rPr lang="en-US">
                <a:solidFill>
                  <a:schemeClr val="dk1"/>
                </a:solidFill>
              </a:rPr>
              <a:t>. This API allows for powerful scripting, enabling you to upload, manage, and publish data programmatically, which is particularly useful when working with large datasets or needing to automate repetitive tasks.</a:t>
            </a:r>
            <a:endParaRPr>
              <a:solidFill>
                <a:schemeClr val="dk1"/>
              </a:solidFill>
            </a:endParaRPr>
          </a:p>
          <a:p>
            <a:pPr marL="0" lvl="0" indent="0" algn="l" rtl="0">
              <a:spcBef>
                <a:spcPts val="1200"/>
              </a:spcBef>
              <a:spcAft>
                <a:spcPts val="0"/>
              </a:spcAft>
              <a:buNone/>
            </a:pPr>
            <a:endParaRPr/>
          </a:p>
        </p:txBody>
      </p:sp>
      <p:sp>
        <p:nvSpPr>
          <p:cNvPr id="300" name="Google Shape;300;g3021a088963_0_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3" name="Google Shape;313;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3021a088963_0_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US">
                <a:solidFill>
                  <a:schemeClr val="dk1"/>
                </a:solidFill>
              </a:rPr>
              <a:t>First, you can </a:t>
            </a:r>
            <a:r>
              <a:rPr lang="en-US" b="1">
                <a:solidFill>
                  <a:schemeClr val="dk1"/>
                </a:solidFill>
              </a:rPr>
              <a:t>publish directly from ArcGIS Pro</a:t>
            </a:r>
            <a:r>
              <a:rPr lang="en-US">
                <a:solidFill>
                  <a:schemeClr val="dk1"/>
                </a:solidFill>
              </a:rPr>
              <a:t>. This is a seamless process where, after preparing your data, you can publish it straight to your ArcGIS Enterprise environment. In fact, we’ll be walking through this method in an exercise shortly.</a:t>
            </a:r>
            <a:endParaRPr>
              <a:solidFill>
                <a:schemeClr val="dk1"/>
              </a:solidFill>
            </a:endParaRPr>
          </a:p>
          <a:p>
            <a:pPr marL="0" lvl="0" indent="0" algn="l" rtl="0">
              <a:lnSpc>
                <a:spcPct val="115000"/>
              </a:lnSpc>
              <a:spcBef>
                <a:spcPts val="1200"/>
              </a:spcBef>
              <a:spcAft>
                <a:spcPts val="0"/>
              </a:spcAft>
              <a:buNone/>
            </a:pPr>
            <a:r>
              <a:rPr lang="en-US">
                <a:solidFill>
                  <a:schemeClr val="dk1"/>
                </a:solidFill>
              </a:rPr>
              <a:t>Second, you can </a:t>
            </a:r>
            <a:r>
              <a:rPr lang="en-US" b="1">
                <a:solidFill>
                  <a:schemeClr val="dk1"/>
                </a:solidFill>
              </a:rPr>
              <a:t>publish from the ArcGIS Enterprise Portal</a:t>
            </a:r>
            <a:r>
              <a:rPr lang="en-US">
                <a:solidFill>
                  <a:schemeClr val="dk1"/>
                </a:solidFill>
              </a:rPr>
              <a:t> itself. The Portal provides a web interface where you can upload data files, create services, and manage your content directly within the Enterprise ecosystem. This method is great for users who want to manage their data in a centralized, web-based environment.</a:t>
            </a:r>
            <a:endParaRPr>
              <a:solidFill>
                <a:schemeClr val="dk1"/>
              </a:solidFill>
            </a:endParaRPr>
          </a:p>
          <a:p>
            <a:pPr marL="0" lvl="0" indent="0" algn="l" rtl="0">
              <a:lnSpc>
                <a:spcPct val="115000"/>
              </a:lnSpc>
              <a:spcBef>
                <a:spcPts val="1200"/>
              </a:spcBef>
              <a:spcAft>
                <a:spcPts val="0"/>
              </a:spcAft>
              <a:buNone/>
            </a:pPr>
            <a:r>
              <a:rPr lang="en-US">
                <a:solidFill>
                  <a:schemeClr val="dk1"/>
                </a:solidFill>
              </a:rPr>
              <a:t>Lastly, for more automated or programmatic approaches, you can use the </a:t>
            </a:r>
            <a:r>
              <a:rPr lang="en-US" b="1">
                <a:solidFill>
                  <a:schemeClr val="dk1"/>
                </a:solidFill>
              </a:rPr>
              <a:t>ArcGIS API for Python</a:t>
            </a:r>
            <a:r>
              <a:rPr lang="en-US">
                <a:solidFill>
                  <a:schemeClr val="dk1"/>
                </a:solidFill>
              </a:rPr>
              <a:t>. This API allows for powerful scripting, enabling you to upload, manage, and publish data programmatically, which is particularly useful when working with large datasets or needing to automate repetitive tasks.</a:t>
            </a:r>
            <a:endParaRPr>
              <a:solidFill>
                <a:schemeClr val="dk1"/>
              </a:solidFill>
            </a:endParaRPr>
          </a:p>
          <a:p>
            <a:pPr marL="0" lvl="0" indent="0" algn="l" rtl="0">
              <a:spcBef>
                <a:spcPts val="1200"/>
              </a:spcBef>
              <a:spcAft>
                <a:spcPts val="0"/>
              </a:spcAft>
              <a:buNone/>
            </a:pPr>
            <a:endParaRPr/>
          </a:p>
        </p:txBody>
      </p:sp>
      <p:sp>
        <p:nvSpPr>
          <p:cNvPr id="319" name="Google Shape;319;g3021a088963_0_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5" name="Google Shape;325;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331" name="Google Shape;331;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7" name="Google Shape;337;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116" name="Google Shape;11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3021a088963_0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4" name="Google Shape;344;g3021a088963_0_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1" name="Google Shape;351;p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7" name="Google Shape;357;p44: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3021a088963_0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g3021a088963_0_6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3021a088963_0_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9" name="Google Shape;369;g3021a088963_0_6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 name="Google Shape;375;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021a088963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3021a088963_0_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dirty="0">
                <a:solidFill>
                  <a:schemeClr val="dk1"/>
                </a:solidFill>
              </a:rPr>
              <a:t>The </a:t>
            </a:r>
            <a:r>
              <a:rPr lang="en-US" b="1" dirty="0">
                <a:solidFill>
                  <a:schemeClr val="dk1"/>
                </a:solidFill>
              </a:rPr>
              <a:t>New England Research Cloud</a:t>
            </a:r>
            <a:r>
              <a:rPr lang="en-US" dirty="0">
                <a:solidFill>
                  <a:schemeClr val="dk1"/>
                </a:solidFill>
              </a:rPr>
              <a:t>, or NERC, is a cutting-edge resource that’s part of the </a:t>
            </a:r>
            <a:r>
              <a:rPr lang="en-US" b="1" dirty="0">
                <a:solidFill>
                  <a:schemeClr val="dk1"/>
                </a:solidFill>
              </a:rPr>
              <a:t>Mass Open Cloud Alliance</a:t>
            </a:r>
            <a:r>
              <a:rPr lang="en-US" dirty="0">
                <a:solidFill>
                  <a:schemeClr val="dk1"/>
                </a:solidFill>
              </a:rPr>
              <a:t>. It’s available to numerous institutions across New England</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dirty="0">
                <a:solidFill>
                  <a:schemeClr val="dk1"/>
                </a:solidFill>
              </a:rPr>
              <a:t>What makes NERC particularly powerful is that it’s built on </a:t>
            </a:r>
            <a:r>
              <a:rPr lang="en-US" b="1" dirty="0">
                <a:solidFill>
                  <a:schemeClr val="dk1"/>
                </a:solidFill>
              </a:rPr>
              <a:t>OpenStack</a:t>
            </a:r>
            <a:r>
              <a:rPr lang="en-US" dirty="0">
                <a:solidFill>
                  <a:schemeClr val="dk1"/>
                </a:solidFill>
              </a:rPr>
              <a:t>, a leading open-source cloud platform. OpenStack provides the underlying infrastructure that allows NERC to offer cloud computing services. This connection to OpenStack is ideal for research environments that require high-performance computing (HPC) capabilities.</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dirty="0">
                <a:solidFill>
                  <a:schemeClr val="dk1"/>
                </a:solidFill>
              </a:rPr>
              <a:t>Researchers can utilize NERC’s infrastructure for complex workloads in areas like geospatial analysis, machine learning, and big data. </a:t>
            </a:r>
            <a:endParaRPr sz="1200" dirty="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 name="Google Shape;13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dirty="0"/>
              <a:t>ArcGIS Enterprise is the core system that supports GIS operations. It powers critical GIS tasks like mapping, visualization, analytics, and data management. Think of it as the engine behind Esri's suite of applications, as well as any custom apps you might build.</a:t>
            </a:r>
            <a:endParaRPr dirty="0"/>
          </a:p>
          <a:p>
            <a:pPr marL="0" lvl="0" indent="0" algn="l" rtl="0">
              <a:lnSpc>
                <a:spcPct val="115000"/>
              </a:lnSpc>
              <a:spcBef>
                <a:spcPts val="1200"/>
              </a:spcBef>
              <a:spcAft>
                <a:spcPts val="0"/>
              </a:spcAft>
              <a:buClr>
                <a:schemeClr val="dk1"/>
              </a:buClr>
              <a:buSzPts val="1100"/>
              <a:buFont typeface="Arial"/>
              <a:buNone/>
            </a:pPr>
            <a:r>
              <a:rPr lang="en-US" dirty="0"/>
              <a:t>One of its key strengths is its tight integration with ArcGIS Pro, making it easy to map, analyze, and author content. This connectivity enables flexible collaboration—you can access and share your work from any device, anywhere, at any time.</a:t>
            </a:r>
            <a:endParaRPr dirty="0"/>
          </a:p>
          <a:p>
            <a:pPr marL="0" lvl="0" indent="0" algn="l" rtl="0">
              <a:lnSpc>
                <a:spcPct val="115000"/>
              </a:lnSpc>
              <a:spcBef>
                <a:spcPts val="1200"/>
              </a:spcBef>
              <a:spcAft>
                <a:spcPts val="0"/>
              </a:spcAft>
              <a:buClr>
                <a:schemeClr val="dk1"/>
              </a:buClr>
              <a:buSzPts val="1100"/>
              <a:buFont typeface="Arial"/>
              <a:buNone/>
            </a:pPr>
            <a:r>
              <a:rPr lang="en-US" dirty="0"/>
              <a:t>ArcGIS Enterprise offers deployment flexibility. </a:t>
            </a:r>
          </a:p>
          <a:p>
            <a:pPr marL="0" lvl="0" indent="0" algn="l" rtl="0">
              <a:lnSpc>
                <a:spcPct val="115000"/>
              </a:lnSpc>
              <a:spcBef>
                <a:spcPts val="1200"/>
              </a:spcBef>
              <a:spcAft>
                <a:spcPts val="0"/>
              </a:spcAft>
              <a:buClr>
                <a:schemeClr val="dk1"/>
              </a:buClr>
              <a:buSzPts val="1100"/>
              <a:buFont typeface="Arial"/>
              <a:buNone/>
            </a:pPr>
            <a:endParaRPr lang="en-US" dirty="0"/>
          </a:p>
          <a:p>
            <a:pPr marL="0" lvl="0" indent="0" algn="l" rtl="0">
              <a:lnSpc>
                <a:spcPct val="115000"/>
              </a:lnSpc>
              <a:spcBef>
                <a:spcPts val="1200"/>
              </a:spcBef>
              <a:spcAft>
                <a:spcPts val="0"/>
              </a:spcAft>
              <a:buClr>
                <a:schemeClr val="dk1"/>
              </a:buClr>
              <a:buSzPts val="1100"/>
              <a:buFont typeface="Arial"/>
              <a:buNone/>
            </a:pPr>
            <a:endParaRPr lang="en-US" dirty="0"/>
          </a:p>
          <a:p>
            <a:pPr marL="0" lvl="0" indent="0" algn="l" rtl="0">
              <a:lnSpc>
                <a:spcPct val="115000"/>
              </a:lnSpc>
              <a:spcBef>
                <a:spcPts val="1200"/>
              </a:spcBef>
              <a:spcAft>
                <a:spcPts val="0"/>
              </a:spcAft>
              <a:buClr>
                <a:schemeClr val="dk1"/>
              </a:buClr>
              <a:buSzPts val="1100"/>
              <a:buFont typeface="Arial"/>
              <a:buNone/>
            </a:pPr>
            <a:endParaRPr lang="en-US" dirty="0"/>
          </a:p>
          <a:p>
            <a:pPr marL="0" lvl="0" indent="0" algn="l" rtl="0">
              <a:lnSpc>
                <a:spcPct val="115000"/>
              </a:lnSpc>
              <a:spcBef>
                <a:spcPts val="1200"/>
              </a:spcBef>
              <a:spcAft>
                <a:spcPts val="0"/>
              </a:spcAft>
              <a:buClr>
                <a:schemeClr val="dk1"/>
              </a:buClr>
              <a:buSzPts val="1100"/>
              <a:buFont typeface="Arial"/>
              <a:buNone/>
            </a:pPr>
            <a:endParaRPr lang="en-US" dirty="0"/>
          </a:p>
          <a:p>
            <a:pPr marL="0" lvl="0" indent="0" algn="l" rtl="0">
              <a:lnSpc>
                <a:spcPct val="115000"/>
              </a:lnSpc>
              <a:spcBef>
                <a:spcPts val="1200"/>
              </a:spcBef>
              <a:spcAft>
                <a:spcPts val="0"/>
              </a:spcAft>
              <a:buClr>
                <a:schemeClr val="dk1"/>
              </a:buClr>
              <a:buSzPts val="1100"/>
              <a:buFont typeface="Arial"/>
              <a:buNone/>
            </a:pPr>
            <a:endParaRPr lang="en-US" dirty="0"/>
          </a:p>
          <a:p>
            <a:pPr marL="0" lvl="0" indent="0" algn="l" rtl="0">
              <a:lnSpc>
                <a:spcPct val="115000"/>
              </a:lnSpc>
              <a:spcBef>
                <a:spcPts val="1200"/>
              </a:spcBef>
              <a:spcAft>
                <a:spcPts val="0"/>
              </a:spcAft>
              <a:buClr>
                <a:schemeClr val="dk1"/>
              </a:buClr>
              <a:buSzPts val="1100"/>
              <a:buFont typeface="Arial"/>
              <a:buNone/>
            </a:pPr>
            <a:r>
              <a:rPr lang="en-US" dirty="0"/>
              <a:t>Whether you're working in a Windows or Linux environment, or even using Kubernetes, ArcGIS Enterprise can scale to meet your needs—from small, single-machine setups to large, multi-machine deployments. And it doesn't stop there; you can deploy it in public or private clouds or on-premises, giving you complete control over how and where it's hosted.</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 name="Google Shape;14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b="1" dirty="0"/>
              <a:t>ArcGIS Enterprise</a:t>
            </a:r>
            <a:r>
              <a:rPr lang="en-US" dirty="0"/>
              <a:t> has four main components. These components work together to create a powerful platform.</a:t>
            </a:r>
          </a:p>
          <a:p>
            <a:r>
              <a:rPr lang="en-US" dirty="0"/>
              <a:t>First, </a:t>
            </a:r>
            <a:r>
              <a:rPr lang="en-US" b="1" dirty="0"/>
              <a:t>ArcGIS Server</a:t>
            </a:r>
            <a:r>
              <a:rPr lang="en-US" dirty="0"/>
              <a:t> is the engine that powers mapping and analysis. It can handle different. What makes it stand out is its ability to scale up or down depending on how much data or traffic it needs to handle, making it efficient in both small and large workloads.</a:t>
            </a:r>
          </a:p>
          <a:p>
            <a:r>
              <a:rPr lang="en-US" dirty="0"/>
              <a:t>Next, the </a:t>
            </a:r>
            <a:r>
              <a:rPr lang="en-US" b="1" dirty="0"/>
              <a:t>ArcGIS Enterprise Portal</a:t>
            </a:r>
            <a:r>
              <a:rPr lang="en-US" dirty="0"/>
              <a:t> acts as the central hub where users can create, share, and manage maps, apps, and spatial data. It’s built to make teamwork easier, allowing people to easily share their resources with colleagues and teams.</a:t>
            </a:r>
          </a:p>
          <a:p>
            <a:pPr marL="0" lvl="0" indent="0" algn="l" rtl="0">
              <a:lnSpc>
                <a:spcPct val="100000"/>
              </a:lnSpc>
              <a:spcBef>
                <a:spcPts val="1200"/>
              </a:spcBef>
              <a:spcAft>
                <a:spcPts val="0"/>
              </a:spcAft>
              <a:buNone/>
            </a:pPr>
            <a:endParaRPr sz="180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15000"/>
              </a:lnSpc>
              <a:spcBef>
                <a:spcPts val="1200"/>
              </a:spcBef>
              <a:spcAft>
                <a:spcPts val="0"/>
              </a:spcAft>
              <a:buSzPts val="1100"/>
              <a:buChar char="●"/>
            </a:pPr>
            <a:r>
              <a:rPr lang="en-US" dirty="0">
                <a:solidFill>
                  <a:schemeClr val="dk1"/>
                </a:solidFill>
              </a:rPr>
              <a:t>the </a:t>
            </a:r>
            <a:r>
              <a:rPr lang="en-US" b="1" dirty="0">
                <a:solidFill>
                  <a:schemeClr val="dk1"/>
                </a:solidFill>
              </a:rPr>
              <a:t>ArcGIS Data Store</a:t>
            </a:r>
            <a:r>
              <a:rPr lang="en-US" dirty="0">
                <a:solidFill>
                  <a:schemeClr val="dk1"/>
                </a:solidFill>
              </a:rPr>
              <a:t> provides secure storage for your hosted services, supporting high-volume feature layers, imagery, and other spatial data formats.</a:t>
            </a:r>
            <a:endParaRPr dirty="0">
              <a:solidFill>
                <a:schemeClr val="dk1"/>
              </a:solidFill>
            </a:endParaRPr>
          </a:p>
          <a:p>
            <a:pPr marL="457200" lvl="0" indent="-298450" algn="l" rtl="0">
              <a:lnSpc>
                <a:spcPct val="115000"/>
              </a:lnSpc>
              <a:spcBef>
                <a:spcPts val="0"/>
              </a:spcBef>
              <a:spcAft>
                <a:spcPts val="0"/>
              </a:spcAft>
              <a:buSzPts val="1100"/>
              <a:buChar char="●"/>
            </a:pPr>
            <a:r>
              <a:rPr lang="en-US" dirty="0">
                <a:solidFill>
                  <a:schemeClr val="dk1"/>
                </a:solidFill>
              </a:rPr>
              <a:t>Finally, the </a:t>
            </a:r>
            <a:r>
              <a:rPr lang="en-US" b="1" dirty="0">
                <a:solidFill>
                  <a:schemeClr val="dk1"/>
                </a:solidFill>
              </a:rPr>
              <a:t>ArcGIS Web Adaptor</a:t>
            </a:r>
            <a:r>
              <a:rPr lang="en-US" dirty="0">
                <a:solidFill>
                  <a:schemeClr val="dk1"/>
                </a:solidFill>
              </a:rPr>
              <a:t> integrates ArcGIS Server and Portal with your existing web servers and security infrastructure, ensuring that access and operations are both secure and efficient within your organization.</a:t>
            </a:r>
            <a:endParaRPr dirty="0">
              <a:solidFill>
                <a:schemeClr val="dk1"/>
              </a:solidFill>
            </a:endParaRPr>
          </a:p>
          <a:p>
            <a:pPr marL="457200" lvl="0" indent="-298450" algn="l" rtl="0">
              <a:lnSpc>
                <a:spcPct val="115000"/>
              </a:lnSpc>
              <a:spcBef>
                <a:spcPts val="0"/>
              </a:spcBef>
              <a:spcAft>
                <a:spcPts val="0"/>
              </a:spcAft>
              <a:buSzPts val="1100"/>
              <a:buChar char="●"/>
            </a:pPr>
            <a:r>
              <a:rPr lang="en-US" dirty="0">
                <a:solidFill>
                  <a:schemeClr val="dk1"/>
                </a:solidFill>
              </a:rPr>
              <a:t>Together, these components provide a robust, scalable, and secure platform for all your geospatial needs.</a:t>
            </a:r>
            <a:endParaRPr dirty="0">
              <a:solidFill>
                <a:schemeClr val="dk1"/>
              </a:solidFill>
            </a:endParaRPr>
          </a:p>
          <a:p>
            <a:pPr marL="457200" lvl="0" indent="-342900" algn="l" rtl="0">
              <a:lnSpc>
                <a:spcPct val="100000"/>
              </a:lnSpc>
              <a:spcBef>
                <a:spcPts val="0"/>
              </a:spcBef>
              <a:spcAft>
                <a:spcPts val="0"/>
              </a:spcAft>
              <a:buSzPts val="1800"/>
              <a:buChar char="●"/>
            </a:pPr>
            <a:r>
              <a:rPr lang="en-US" sz="3200" dirty="0"/>
              <a:t>Think of </a:t>
            </a:r>
            <a:r>
              <a:rPr lang="en-US" sz="3200" b="1" dirty="0"/>
              <a:t>ArcGIS Enterprise</a:t>
            </a:r>
            <a:r>
              <a:rPr lang="en-US" sz="3200" dirty="0"/>
              <a:t> like a well-run company. </a:t>
            </a:r>
            <a:r>
              <a:rPr lang="en-US" sz="3200" b="1" dirty="0"/>
              <a:t>ArcGIS Server</a:t>
            </a:r>
            <a:r>
              <a:rPr lang="en-US" sz="3200" dirty="0"/>
              <a:t> is the </a:t>
            </a:r>
            <a:r>
              <a:rPr lang="en-US" sz="3200" b="1" dirty="0"/>
              <a:t>engine</a:t>
            </a:r>
            <a:r>
              <a:rPr lang="en-US" sz="3200" dirty="0"/>
              <a:t> or </a:t>
            </a:r>
            <a:r>
              <a:rPr lang="en-US" sz="3200" b="1" dirty="0"/>
              <a:t>execution department</a:t>
            </a:r>
            <a:r>
              <a:rPr lang="en-US" sz="3200" dirty="0"/>
              <a:t>, handling all the heavy lifting like data analysis and processing. </a:t>
            </a:r>
            <a:r>
              <a:rPr lang="en-US" sz="3200" b="1" dirty="0"/>
              <a:t>ArcGIS Enterprise Portal</a:t>
            </a:r>
            <a:r>
              <a:rPr lang="en-US" sz="3200" dirty="0"/>
              <a:t> acts as the </a:t>
            </a:r>
            <a:r>
              <a:rPr lang="en-US" sz="3200" b="1" dirty="0"/>
              <a:t>headquarters</a:t>
            </a:r>
            <a:r>
              <a:rPr lang="en-US" sz="3200" dirty="0"/>
              <a:t>, where everyone collaborates and manages resources. The </a:t>
            </a:r>
            <a:r>
              <a:rPr lang="en-US" sz="3200" b="1" dirty="0"/>
              <a:t>ArcGIS Data Store</a:t>
            </a:r>
            <a:r>
              <a:rPr lang="en-US" sz="3200" dirty="0"/>
              <a:t> is like the </a:t>
            </a:r>
            <a:r>
              <a:rPr lang="en-US" sz="3200" b="1" dirty="0"/>
              <a:t>company's archive</a:t>
            </a:r>
            <a:r>
              <a:rPr lang="en-US" sz="3200" dirty="0"/>
              <a:t>, storing all critical data safely, and </a:t>
            </a:r>
            <a:r>
              <a:rPr lang="en-US" sz="3200" b="1" dirty="0"/>
              <a:t>ArcGIS Web Adaptor</a:t>
            </a:r>
            <a:r>
              <a:rPr lang="en-US" sz="3200" dirty="0"/>
              <a:t> is the </a:t>
            </a:r>
            <a:r>
              <a:rPr lang="en-US" sz="3200" b="1" dirty="0"/>
              <a:t>IT department</a:t>
            </a:r>
            <a:r>
              <a:rPr lang="en-US" sz="3200" dirty="0"/>
              <a:t>, ensuring secure connections with the outside world. Together, they form a complete, efficient geospatial system.</a:t>
            </a:r>
            <a:endParaRPr sz="180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 name="Google Shape;155;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Char char="●"/>
            </a:pPr>
            <a:r>
              <a:rPr lang="en-US" dirty="0"/>
              <a:t>Let’s explore the relationship between </a:t>
            </a:r>
            <a:r>
              <a:rPr lang="en-US" b="1" dirty="0"/>
              <a:t>ArcGIS Enterprise</a:t>
            </a:r>
            <a:r>
              <a:rPr lang="en-US" dirty="0"/>
              <a:t> and </a:t>
            </a:r>
            <a:r>
              <a:rPr lang="en-US" b="1" dirty="0"/>
              <a:t>ArcGIS Online</a:t>
            </a:r>
            <a:r>
              <a:rPr lang="en-US" dirty="0"/>
              <a:t>.</a:t>
            </a:r>
            <a:endParaRPr lang="en-US" b="1" dirty="0">
              <a:solidFill>
                <a:schemeClr val="dk1"/>
              </a:solidFill>
            </a:endParaRPr>
          </a:p>
          <a:p>
            <a:pPr marL="457200" lvl="0" indent="-298450" algn="l" rtl="0">
              <a:lnSpc>
                <a:spcPct val="100000"/>
              </a:lnSpc>
              <a:spcBef>
                <a:spcPts val="0"/>
              </a:spcBef>
              <a:spcAft>
                <a:spcPts val="0"/>
              </a:spcAft>
              <a:buSzPts val="1100"/>
              <a:buChar char="●"/>
            </a:pPr>
            <a:r>
              <a:rPr lang="en-US" b="1" dirty="0">
                <a:solidFill>
                  <a:schemeClr val="dk1"/>
                </a:solidFill>
              </a:rPr>
              <a:t>ArcGIS Enterprise</a:t>
            </a:r>
            <a:r>
              <a:rPr lang="en-US" dirty="0">
                <a:solidFill>
                  <a:schemeClr val="dk1"/>
                </a:solidFill>
              </a:rPr>
              <a:t> and </a:t>
            </a:r>
            <a:r>
              <a:rPr lang="en-US" b="1" dirty="0">
                <a:solidFill>
                  <a:schemeClr val="dk1"/>
                </a:solidFill>
              </a:rPr>
              <a:t>ArcGIS Online</a:t>
            </a:r>
            <a:r>
              <a:rPr lang="en-US" dirty="0">
                <a:solidFill>
                  <a:schemeClr val="dk1"/>
                </a:solidFill>
              </a:rPr>
              <a:t> are similar in several key ways. Both platforms operate around a </a:t>
            </a:r>
            <a:r>
              <a:rPr lang="en-US" b="1" dirty="0">
                <a:solidFill>
                  <a:schemeClr val="dk1"/>
                </a:solidFill>
              </a:rPr>
              <a:t>central website</a:t>
            </a:r>
            <a:r>
              <a:rPr lang="en-US" dirty="0">
                <a:solidFill>
                  <a:schemeClr val="dk1"/>
                </a:solidFill>
              </a:rPr>
              <a:t> where organization members can create, customize, and share maps, and spatial data. They both support sharing within select groups, across the organization, or even with the public. For developers, both platforms provide access to the same </a:t>
            </a:r>
            <a:r>
              <a:rPr lang="en-US" b="1" dirty="0">
                <a:solidFill>
                  <a:schemeClr val="dk1"/>
                </a:solidFill>
              </a:rPr>
              <a:t>APIs and SDKs</a:t>
            </a:r>
            <a:r>
              <a:rPr lang="en-US" dirty="0">
                <a:solidFill>
                  <a:schemeClr val="dk1"/>
                </a:solidFill>
              </a:rPr>
              <a:t>, ensuring consistency when building custom applications.</a:t>
            </a:r>
            <a:endParaRPr b="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1" name="Google Shape;161;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dirty="0"/>
              <a:t>However, the main differences lie in how </a:t>
            </a:r>
            <a:r>
              <a:rPr lang="en-US" b="1" dirty="0"/>
              <a:t>ArcGIS Online</a:t>
            </a:r>
            <a:r>
              <a:rPr lang="en-US" dirty="0"/>
              <a:t> and </a:t>
            </a:r>
            <a:r>
              <a:rPr lang="en-US" b="1" dirty="0"/>
              <a:t>ArcGIS Enterprise</a:t>
            </a:r>
            <a:r>
              <a:rPr lang="en-US" dirty="0"/>
              <a:t> are deployed and managed. </a:t>
            </a:r>
            <a:r>
              <a:rPr lang="en-US" b="1" dirty="0"/>
              <a:t>ArcGIS Online</a:t>
            </a:r>
            <a:r>
              <a:rPr lang="en-US" dirty="0"/>
              <a:t> is a </a:t>
            </a:r>
            <a:r>
              <a:rPr lang="en-US" b="1" dirty="0"/>
              <a:t>software-as-a-service (SaaS)</a:t>
            </a:r>
            <a:r>
              <a:rPr lang="en-US" dirty="0"/>
              <a:t> offering, fully hosted and managed by Esri. It is designed to be highly scalable, automatically adjusting to usage without the need for provisioning additional servers or infrastructure. Esri takes care of all updates and maintenance, ensuring that the latest version is always available. An organizational subscription is all that is required, making it straightforward to manage.</a:t>
            </a:r>
          </a:p>
          <a:p>
            <a:r>
              <a:rPr lang="en-US" dirty="0"/>
              <a:t>In contrast, </a:t>
            </a:r>
            <a:r>
              <a:rPr lang="en-US" b="1" dirty="0"/>
              <a:t>ArcGIS Enterprise</a:t>
            </a:r>
            <a:r>
              <a:rPr lang="en-US" dirty="0"/>
              <a:t> is deployed on an organization’s own infrastructure, whether on-premises, in the cloud, or on real machines. This approach allows for full control over the system, including decisions about when to apply patches, perform upgrades, and configure the system to meet specific organizational needs. While this provides greater customization, it also involves managing the infrastructure internally.</a:t>
            </a:r>
          </a:p>
          <a:p>
            <a:r>
              <a:rPr lang="en-US" dirty="0"/>
              <a:t>In summary, </a:t>
            </a:r>
            <a:r>
              <a:rPr lang="en-US" b="1" dirty="0"/>
              <a:t>ArcGIS Online</a:t>
            </a:r>
            <a:r>
              <a:rPr lang="en-US" dirty="0"/>
              <a:t> offers a hands-off, scalable solution managed entirely by Esri, whereas </a:t>
            </a:r>
            <a:r>
              <a:rPr lang="en-US" b="1" dirty="0"/>
              <a:t>ArcGIS Enterprise</a:t>
            </a:r>
            <a:r>
              <a:rPr lang="en-US" dirty="0"/>
              <a:t> provides complete control but demands more involvement in managing infrastructure and updates.</a:t>
            </a:r>
          </a:p>
          <a:p>
            <a:pPr marL="457200" lvl="0" indent="-342900" algn="l" rtl="0">
              <a:lnSpc>
                <a:spcPct val="100000"/>
              </a:lnSpc>
              <a:spcBef>
                <a:spcPts val="0"/>
              </a:spcBef>
              <a:spcAft>
                <a:spcPts val="0"/>
              </a:spcAft>
              <a:buSzPts val="1800"/>
              <a:buChar char="●"/>
            </a:pPr>
            <a:endParaRPr sz="1800"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
        <p:cNvGrpSpPr/>
        <p:nvPr/>
      </p:nvGrpSpPr>
      <p:grpSpPr>
        <a:xfrm>
          <a:off x="0" y="0"/>
          <a:ext cx="0" cy="0"/>
          <a:chOff x="0" y="0"/>
          <a:chExt cx="0" cy="0"/>
        </a:xfrm>
      </p:grpSpPr>
      <p:sp>
        <p:nvSpPr>
          <p:cNvPr id="10" name="Google Shape;10;p4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 name="Google Shape;11;p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g3021a088963_0_56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8" name="Google Shape;58;g3021a088963_0_56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9" name="Google Shape;59;g3021a088963_0_5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0"/>
        <p:cNvGrpSpPr/>
        <p:nvPr/>
      </p:nvGrpSpPr>
      <p:grpSpPr>
        <a:xfrm>
          <a:off x="0" y="0"/>
          <a:ext cx="0" cy="0"/>
          <a:chOff x="0" y="0"/>
          <a:chExt cx="0" cy="0"/>
        </a:xfrm>
      </p:grpSpPr>
      <p:sp>
        <p:nvSpPr>
          <p:cNvPr id="61" name="Google Shape;61;g3021a088963_0_56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2" name="Google Shape;62;g3021a088963_0_56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3"/>
        <p:cNvGrpSpPr/>
        <p:nvPr/>
      </p:nvGrpSpPr>
      <p:grpSpPr>
        <a:xfrm>
          <a:off x="0" y="0"/>
          <a:ext cx="0" cy="0"/>
          <a:chOff x="0" y="0"/>
          <a:chExt cx="0" cy="0"/>
        </a:xfrm>
      </p:grpSpPr>
      <p:sp>
        <p:nvSpPr>
          <p:cNvPr id="64" name="Google Shape;64;g3021a088963_0_57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5" name="Google Shape;65;g3021a088963_0_57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66" name="Google Shape;66;g3021a088963_0_57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7"/>
        <p:cNvGrpSpPr/>
        <p:nvPr/>
      </p:nvGrpSpPr>
      <p:grpSpPr>
        <a:xfrm>
          <a:off x="0" y="0"/>
          <a:ext cx="0" cy="0"/>
          <a:chOff x="0" y="0"/>
          <a:chExt cx="0" cy="0"/>
        </a:xfrm>
      </p:grpSpPr>
      <p:sp>
        <p:nvSpPr>
          <p:cNvPr id="68" name="Google Shape;68;g3021a088963_0_57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9" name="Google Shape;69;g3021a088963_0_57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70" name="Google Shape;70;g3021a088963_0_57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71" name="Google Shape;71;g3021a088963_0_57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2"/>
        <p:cNvGrpSpPr/>
        <p:nvPr/>
      </p:nvGrpSpPr>
      <p:grpSpPr>
        <a:xfrm>
          <a:off x="0" y="0"/>
          <a:ext cx="0" cy="0"/>
          <a:chOff x="0" y="0"/>
          <a:chExt cx="0" cy="0"/>
        </a:xfrm>
      </p:grpSpPr>
      <p:sp>
        <p:nvSpPr>
          <p:cNvPr id="73" name="Google Shape;73;g3021a088963_0_57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4" name="Google Shape;74;g3021a088963_0_57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5"/>
        <p:cNvGrpSpPr/>
        <p:nvPr/>
      </p:nvGrpSpPr>
      <p:grpSpPr>
        <a:xfrm>
          <a:off x="0" y="0"/>
          <a:ext cx="0" cy="0"/>
          <a:chOff x="0" y="0"/>
          <a:chExt cx="0" cy="0"/>
        </a:xfrm>
      </p:grpSpPr>
      <p:sp>
        <p:nvSpPr>
          <p:cNvPr id="76" name="Google Shape;76;g3021a088963_0_582"/>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7" name="Google Shape;77;g3021a088963_0_582"/>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78" name="Google Shape;78;g3021a088963_0_58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9"/>
        <p:cNvGrpSpPr/>
        <p:nvPr/>
      </p:nvGrpSpPr>
      <p:grpSpPr>
        <a:xfrm>
          <a:off x="0" y="0"/>
          <a:ext cx="0" cy="0"/>
          <a:chOff x="0" y="0"/>
          <a:chExt cx="0" cy="0"/>
        </a:xfrm>
      </p:grpSpPr>
      <p:sp>
        <p:nvSpPr>
          <p:cNvPr id="80" name="Google Shape;80;g3021a088963_0_586"/>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81" name="Google Shape;81;g3021a088963_0_58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2"/>
        <p:cNvGrpSpPr/>
        <p:nvPr/>
      </p:nvGrpSpPr>
      <p:grpSpPr>
        <a:xfrm>
          <a:off x="0" y="0"/>
          <a:ext cx="0" cy="0"/>
          <a:chOff x="0" y="0"/>
          <a:chExt cx="0" cy="0"/>
        </a:xfrm>
      </p:grpSpPr>
      <p:sp>
        <p:nvSpPr>
          <p:cNvPr id="83" name="Google Shape;83;g3021a088963_0_58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g3021a088963_0_58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5" name="Google Shape;85;g3021a088963_0_58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6" name="Google Shape;86;g3021a088963_0_58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87" name="Google Shape;87;g3021a088963_0_58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8"/>
        <p:cNvGrpSpPr/>
        <p:nvPr/>
      </p:nvGrpSpPr>
      <p:grpSpPr>
        <a:xfrm>
          <a:off x="0" y="0"/>
          <a:ext cx="0" cy="0"/>
          <a:chOff x="0" y="0"/>
          <a:chExt cx="0" cy="0"/>
        </a:xfrm>
      </p:grpSpPr>
      <p:sp>
        <p:nvSpPr>
          <p:cNvPr id="89" name="Google Shape;89;g3021a088963_0_595"/>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90" name="Google Shape;90;g3021a088963_0_59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1"/>
        <p:cNvGrpSpPr/>
        <p:nvPr/>
      </p:nvGrpSpPr>
      <p:grpSpPr>
        <a:xfrm>
          <a:off x="0" y="0"/>
          <a:ext cx="0" cy="0"/>
          <a:chOff x="0" y="0"/>
          <a:chExt cx="0" cy="0"/>
        </a:xfrm>
      </p:grpSpPr>
      <p:sp>
        <p:nvSpPr>
          <p:cNvPr id="92" name="Google Shape;92;g3021a088963_0_598"/>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3" name="Google Shape;93;g3021a088963_0_59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94" name="Google Shape;94;g3021a088963_0_5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
        <p:cNvGrpSpPr/>
        <p:nvPr/>
      </p:nvGrpSpPr>
      <p:grpSpPr>
        <a:xfrm>
          <a:off x="0" y="0"/>
          <a:ext cx="0" cy="0"/>
          <a:chOff x="0" y="0"/>
          <a:chExt cx="0" cy="0"/>
        </a:xfrm>
      </p:grpSpPr>
      <p:sp>
        <p:nvSpPr>
          <p:cNvPr id="13" name="Google Shape;13;p50"/>
          <p:cNvSpPr/>
          <p:nvPr/>
        </p:nvSpPr>
        <p:spPr>
          <a:xfrm>
            <a:off x="0" y="445025"/>
            <a:ext cx="8832300" cy="572700"/>
          </a:xfrm>
          <a:prstGeom prst="rect">
            <a:avLst/>
          </a:prstGeom>
          <a:solidFill>
            <a:srgbClr val="1B7A8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4" name="Google Shape;14;p50"/>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sz="2800" b="1" i="0" u="none" strike="noStrike" cap="none">
                <a:solidFill>
                  <a:schemeClr val="lt1"/>
                </a:solidFill>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50"/>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sz="2400" b="0" i="0" u="none" strike="noStrike" cap="none">
                <a:solidFill>
                  <a:schemeClr val="dk1"/>
                </a:solidFill>
                <a:latin typeface="Montserrat"/>
                <a:ea typeface="Montserrat"/>
                <a:cs typeface="Montserrat"/>
                <a:sym typeface="Montserrat"/>
              </a:defRPr>
            </a:lvl1pPr>
            <a:lvl2pPr marL="914400" lvl="1" indent="-317500" algn="l">
              <a:lnSpc>
                <a:spcPct val="115000"/>
              </a:lnSpc>
              <a:spcBef>
                <a:spcPts val="0"/>
              </a:spcBef>
              <a:spcAft>
                <a:spcPts val="0"/>
              </a:spcAft>
              <a:buSzPts val="1400"/>
              <a:buChar char="○"/>
              <a:defRPr sz="2000"/>
            </a:lvl2pPr>
            <a:lvl3pPr marL="1371600" lvl="2" indent="-317500" algn="l">
              <a:lnSpc>
                <a:spcPct val="115000"/>
              </a:lnSpc>
              <a:spcBef>
                <a:spcPts val="0"/>
              </a:spcBef>
              <a:spcAft>
                <a:spcPts val="0"/>
              </a:spcAft>
              <a:buSzPts val="1400"/>
              <a:buChar char="■"/>
              <a:defRPr sz="1600"/>
            </a:lvl3pPr>
            <a:lvl4pPr marL="1828800" lvl="3" indent="-317500" algn="l">
              <a:lnSpc>
                <a:spcPct val="115000"/>
              </a:lnSpc>
              <a:spcBef>
                <a:spcPts val="0"/>
              </a:spcBef>
              <a:spcAft>
                <a:spcPts val="0"/>
              </a:spcAft>
              <a:buSzPts val="1400"/>
              <a:buChar char="●"/>
              <a:defRPr sz="1600"/>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6" name="Google Shape;16;p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7" name="Google Shape;17;p50" descr="Partners | The F(o)und Project"/>
          <p:cNvPicPr preferRelativeResize="0"/>
          <p:nvPr/>
        </p:nvPicPr>
        <p:blipFill rotWithShape="1">
          <a:blip r:embed="rId2">
            <a:alphaModFix/>
          </a:blip>
          <a:srcRect/>
          <a:stretch/>
        </p:blipFill>
        <p:spPr>
          <a:xfrm>
            <a:off x="3665344" y="4405468"/>
            <a:ext cx="1764792" cy="617243"/>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g3021a088963_0_60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7"/>
        <p:cNvGrpSpPr/>
        <p:nvPr/>
      </p:nvGrpSpPr>
      <p:grpSpPr>
        <a:xfrm>
          <a:off x="0" y="0"/>
          <a:ext cx="0" cy="0"/>
          <a:chOff x="0" y="0"/>
          <a:chExt cx="0" cy="0"/>
        </a:xfrm>
      </p:grpSpPr>
      <p:sp>
        <p:nvSpPr>
          <p:cNvPr id="98" name="Google Shape;98;g3021a088963_0_604"/>
          <p:cNvSpPr txBox="1">
            <a:spLocks noGrp="1"/>
          </p:cNvSpPr>
          <p:nvPr>
            <p:ph type="body" idx="1"/>
          </p:nvPr>
        </p:nvSpPr>
        <p:spPr>
          <a:xfrm>
            <a:off x="228600" y="971550"/>
            <a:ext cx="8686800" cy="3714900"/>
          </a:xfrm>
          <a:prstGeom prst="rect">
            <a:avLst/>
          </a:prstGeom>
          <a:noFill/>
          <a:ln>
            <a:noFill/>
          </a:ln>
        </p:spPr>
        <p:txBody>
          <a:bodyPr spcFirstLastPara="1" wrap="square" lIns="91425" tIns="45700" rIns="91425" bIns="45700" anchor="t" anchorCtr="0">
            <a:normAutofit/>
          </a:bodyPr>
          <a:lstStyle>
            <a:lvl1pPr marL="457200" lvl="0" indent="-342900" algn="l">
              <a:lnSpc>
                <a:spcPct val="115000"/>
              </a:lnSpc>
              <a:spcBef>
                <a:spcPts val="640"/>
              </a:spcBef>
              <a:spcAft>
                <a:spcPts val="0"/>
              </a:spcAft>
              <a:buClr>
                <a:srgbClr val="3F3F3F"/>
              </a:buClr>
              <a:buSzPts val="1800"/>
              <a:buChar char="●"/>
              <a:defRPr>
                <a:solidFill>
                  <a:srgbClr val="3F3F3F"/>
                </a:solidFill>
              </a:defRPr>
            </a:lvl1pPr>
            <a:lvl2pPr marL="914400" lvl="1" indent="-317500" algn="l">
              <a:lnSpc>
                <a:spcPct val="115000"/>
              </a:lnSpc>
              <a:spcBef>
                <a:spcPts val="1200"/>
              </a:spcBef>
              <a:spcAft>
                <a:spcPts val="0"/>
              </a:spcAft>
              <a:buClr>
                <a:srgbClr val="595959"/>
              </a:buClr>
              <a:buSzPts val="1400"/>
              <a:buChar char="○"/>
              <a:defRPr>
                <a:solidFill>
                  <a:srgbClr val="595959"/>
                </a:solidFill>
              </a:defRPr>
            </a:lvl2pPr>
            <a:lvl3pPr marL="1371600" lvl="2" indent="-381000" algn="l">
              <a:lnSpc>
                <a:spcPct val="115000"/>
              </a:lnSpc>
              <a:spcBef>
                <a:spcPts val="1200"/>
              </a:spcBef>
              <a:spcAft>
                <a:spcPts val="0"/>
              </a:spcAft>
              <a:buClr>
                <a:srgbClr val="595959"/>
              </a:buClr>
              <a:buSzPts val="2400"/>
              <a:buChar char="■"/>
              <a:defRPr>
                <a:solidFill>
                  <a:srgbClr val="595959"/>
                </a:solidFill>
              </a:defRPr>
            </a:lvl3pPr>
            <a:lvl4pPr marL="1828800" lvl="3" indent="-355600" algn="l">
              <a:lnSpc>
                <a:spcPct val="115000"/>
              </a:lnSpc>
              <a:spcBef>
                <a:spcPts val="1200"/>
              </a:spcBef>
              <a:spcAft>
                <a:spcPts val="0"/>
              </a:spcAft>
              <a:buClr>
                <a:srgbClr val="595959"/>
              </a:buClr>
              <a:buSzPts val="2000"/>
              <a:buChar char="●"/>
              <a:defRPr>
                <a:solidFill>
                  <a:srgbClr val="595959"/>
                </a:solidFill>
              </a:defRPr>
            </a:lvl4pPr>
            <a:lvl5pPr marL="2286000" lvl="4" indent="-355600" algn="l">
              <a:lnSpc>
                <a:spcPct val="115000"/>
              </a:lnSpc>
              <a:spcBef>
                <a:spcPts val="1200"/>
              </a:spcBef>
              <a:spcAft>
                <a:spcPts val="0"/>
              </a:spcAft>
              <a:buClr>
                <a:srgbClr val="595959"/>
              </a:buClr>
              <a:buSzPts val="2000"/>
              <a:buChar char="○"/>
              <a:defRPr>
                <a:solidFill>
                  <a:srgbClr val="595959"/>
                </a:solidFill>
              </a:defRPr>
            </a:lvl5pPr>
            <a:lvl6pPr marL="2743200" lvl="5" indent="-342900" algn="l">
              <a:lnSpc>
                <a:spcPct val="115000"/>
              </a:lnSpc>
              <a:spcBef>
                <a:spcPts val="1200"/>
              </a:spcBef>
              <a:spcAft>
                <a:spcPts val="0"/>
              </a:spcAft>
              <a:buClr>
                <a:schemeClr val="dk1"/>
              </a:buClr>
              <a:buSzPts val="1800"/>
              <a:buChar char="■"/>
              <a:defRPr/>
            </a:lvl6pPr>
            <a:lvl7pPr marL="3200400" lvl="6" indent="-342900" algn="l">
              <a:lnSpc>
                <a:spcPct val="115000"/>
              </a:lnSpc>
              <a:spcBef>
                <a:spcPts val="1200"/>
              </a:spcBef>
              <a:spcAft>
                <a:spcPts val="0"/>
              </a:spcAft>
              <a:buClr>
                <a:schemeClr val="dk1"/>
              </a:buClr>
              <a:buSzPts val="1800"/>
              <a:buChar char="●"/>
              <a:defRPr/>
            </a:lvl7pPr>
            <a:lvl8pPr marL="3657600" lvl="7" indent="-342900" algn="l">
              <a:lnSpc>
                <a:spcPct val="115000"/>
              </a:lnSpc>
              <a:spcBef>
                <a:spcPts val="1200"/>
              </a:spcBef>
              <a:spcAft>
                <a:spcPts val="0"/>
              </a:spcAft>
              <a:buClr>
                <a:schemeClr val="dk1"/>
              </a:buClr>
              <a:buSzPts val="1800"/>
              <a:buChar char="○"/>
              <a:defRPr/>
            </a:lvl8pPr>
            <a:lvl9pPr marL="4114800" lvl="8" indent="-342900" algn="l">
              <a:lnSpc>
                <a:spcPct val="115000"/>
              </a:lnSpc>
              <a:spcBef>
                <a:spcPts val="1200"/>
              </a:spcBef>
              <a:spcAft>
                <a:spcPts val="1200"/>
              </a:spcAft>
              <a:buClr>
                <a:schemeClr val="dk1"/>
              </a:buClr>
              <a:buSzPts val="1800"/>
              <a:buChar char="■"/>
              <a:defRPr/>
            </a:lvl9pPr>
          </a:lstStyle>
          <a:p>
            <a:endParaRPr/>
          </a:p>
        </p:txBody>
      </p:sp>
      <p:sp>
        <p:nvSpPr>
          <p:cNvPr id="99" name="Google Shape;99;g3021a088963_0_60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00" name="Google Shape;100;g3021a088963_0_60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51"/>
          <p:cNvSpPr txBox="1">
            <a:spLocks noGrp="1"/>
          </p:cNvSpPr>
          <p:nvPr>
            <p:ph type="ctrTitle"/>
          </p:nvPr>
        </p:nvSpPr>
        <p:spPr>
          <a:xfrm>
            <a:off x="1143000" y="841375"/>
            <a:ext cx="6858000" cy="17907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2800"/>
              <a:buNone/>
              <a:defRPr sz="6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0" name="Google Shape;20;p51"/>
          <p:cNvSpPr txBox="1">
            <a:spLocks noGrp="1"/>
          </p:cNvSpPr>
          <p:nvPr>
            <p:ph type="subTitle" idx="1"/>
          </p:nvPr>
        </p:nvSpPr>
        <p:spPr>
          <a:xfrm>
            <a:off x="1143000" y="2701925"/>
            <a:ext cx="6858000" cy="1241425"/>
          </a:xfrm>
          <a:prstGeom prst="rect">
            <a:avLst/>
          </a:prstGeom>
          <a:noFill/>
          <a:ln>
            <a:noFill/>
          </a:ln>
        </p:spPr>
        <p:txBody>
          <a:bodyPr spcFirstLastPara="1" wrap="square" lIns="91425" tIns="91425" rIns="91425" bIns="91425" anchor="t" anchorCtr="0">
            <a:normAutofit/>
          </a:bodyPr>
          <a:lstStyle>
            <a:lvl1pPr lvl="0" algn="ctr">
              <a:lnSpc>
                <a:spcPct val="115000"/>
              </a:lnSpc>
              <a:spcBef>
                <a:spcPts val="0"/>
              </a:spcBef>
              <a:spcAft>
                <a:spcPts val="0"/>
              </a:spcAft>
              <a:buSzPts val="1800"/>
              <a:buNone/>
              <a:defRPr sz="2400"/>
            </a:lvl1pPr>
            <a:lvl2pPr lvl="1" algn="ctr">
              <a:lnSpc>
                <a:spcPct val="115000"/>
              </a:lnSpc>
              <a:spcBef>
                <a:spcPts val="0"/>
              </a:spcBef>
              <a:spcAft>
                <a:spcPts val="0"/>
              </a:spcAft>
              <a:buSzPts val="1400"/>
              <a:buNone/>
              <a:defRPr sz="2000"/>
            </a:lvl2pPr>
            <a:lvl3pPr lvl="2" algn="ctr">
              <a:lnSpc>
                <a:spcPct val="115000"/>
              </a:lnSpc>
              <a:spcBef>
                <a:spcPts val="0"/>
              </a:spcBef>
              <a:spcAft>
                <a:spcPts val="0"/>
              </a:spcAft>
              <a:buSzPts val="1400"/>
              <a:buNone/>
              <a:defRPr sz="1800"/>
            </a:lvl3pPr>
            <a:lvl4pPr lvl="3" algn="ctr">
              <a:lnSpc>
                <a:spcPct val="115000"/>
              </a:lnSpc>
              <a:spcBef>
                <a:spcPts val="0"/>
              </a:spcBef>
              <a:spcAft>
                <a:spcPts val="0"/>
              </a:spcAft>
              <a:buSzPts val="1400"/>
              <a:buNone/>
              <a:defRPr sz="1600"/>
            </a:lvl4pPr>
            <a:lvl5pPr lvl="4" algn="ctr">
              <a:lnSpc>
                <a:spcPct val="115000"/>
              </a:lnSpc>
              <a:spcBef>
                <a:spcPts val="0"/>
              </a:spcBef>
              <a:spcAft>
                <a:spcPts val="0"/>
              </a:spcAft>
              <a:buSzPts val="1400"/>
              <a:buNone/>
              <a:defRPr sz="1600"/>
            </a:lvl5pPr>
            <a:lvl6pPr lvl="5" algn="ctr">
              <a:lnSpc>
                <a:spcPct val="115000"/>
              </a:lnSpc>
              <a:spcBef>
                <a:spcPts val="0"/>
              </a:spcBef>
              <a:spcAft>
                <a:spcPts val="0"/>
              </a:spcAft>
              <a:buSzPts val="1400"/>
              <a:buNone/>
              <a:defRPr sz="1600"/>
            </a:lvl6pPr>
            <a:lvl7pPr lvl="6" algn="ctr">
              <a:lnSpc>
                <a:spcPct val="115000"/>
              </a:lnSpc>
              <a:spcBef>
                <a:spcPts val="0"/>
              </a:spcBef>
              <a:spcAft>
                <a:spcPts val="0"/>
              </a:spcAft>
              <a:buSzPts val="1400"/>
              <a:buNone/>
              <a:defRPr sz="1600"/>
            </a:lvl7pPr>
            <a:lvl8pPr lvl="7" algn="ctr">
              <a:lnSpc>
                <a:spcPct val="115000"/>
              </a:lnSpc>
              <a:spcBef>
                <a:spcPts val="0"/>
              </a:spcBef>
              <a:spcAft>
                <a:spcPts val="0"/>
              </a:spcAft>
              <a:buSzPts val="1400"/>
              <a:buNone/>
              <a:defRPr sz="1600"/>
            </a:lvl8pPr>
            <a:lvl9pPr lvl="8" algn="ctr">
              <a:lnSpc>
                <a:spcPct val="115000"/>
              </a:lnSpc>
              <a:spcBef>
                <a:spcPts val="0"/>
              </a:spcBef>
              <a:spcAft>
                <a:spcPts val="0"/>
              </a:spcAft>
              <a:buSzPts val="1400"/>
              <a:buNone/>
              <a:defRPr sz="1600"/>
            </a:lvl9pPr>
          </a:lstStyle>
          <a:p>
            <a:endParaRPr/>
          </a:p>
        </p:txBody>
      </p:sp>
      <p:sp>
        <p:nvSpPr>
          <p:cNvPr id="21" name="Google Shape;21;p51"/>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2" name="Google Shape;22;p51"/>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3" name="Google Shape;23;p5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lvl="0" indent="0" algn="r">
              <a:lnSpc>
                <a:spcPct val="100000"/>
              </a:lnSpc>
              <a:spcBef>
                <a:spcPts val="0"/>
              </a:spcBef>
              <a:spcAft>
                <a:spcPts val="0"/>
              </a:spcAft>
              <a:buSzPts val="1000"/>
              <a:buNone/>
              <a:defRPr/>
            </a:lvl1pPr>
            <a:lvl2pPr marL="0" lvl="1" indent="0" algn="r">
              <a:lnSpc>
                <a:spcPct val="100000"/>
              </a:lnSpc>
              <a:spcBef>
                <a:spcPts val="0"/>
              </a:spcBef>
              <a:spcAft>
                <a:spcPts val="0"/>
              </a:spcAft>
              <a:buSzPts val="1000"/>
              <a:buNone/>
              <a:defRPr/>
            </a:lvl2pPr>
            <a:lvl3pPr marL="0" lvl="2" indent="0" algn="r">
              <a:lnSpc>
                <a:spcPct val="100000"/>
              </a:lnSpc>
              <a:spcBef>
                <a:spcPts val="0"/>
              </a:spcBef>
              <a:spcAft>
                <a:spcPts val="0"/>
              </a:spcAft>
              <a:buSzPts val="1000"/>
              <a:buNone/>
              <a:defRPr/>
            </a:lvl3pPr>
            <a:lvl4pPr marL="0" lvl="3" indent="0" algn="r">
              <a:lnSpc>
                <a:spcPct val="100000"/>
              </a:lnSpc>
              <a:spcBef>
                <a:spcPts val="0"/>
              </a:spcBef>
              <a:spcAft>
                <a:spcPts val="0"/>
              </a:spcAft>
              <a:buSzPts val="1000"/>
              <a:buNone/>
              <a:defRPr/>
            </a:lvl4pPr>
            <a:lvl5pPr marL="0" lvl="4" indent="0" algn="r">
              <a:lnSpc>
                <a:spcPct val="100000"/>
              </a:lnSpc>
              <a:spcBef>
                <a:spcPts val="0"/>
              </a:spcBef>
              <a:spcAft>
                <a:spcPts val="0"/>
              </a:spcAft>
              <a:buSzPts val="1000"/>
              <a:buNone/>
              <a:defRPr/>
            </a:lvl5pPr>
            <a:lvl6pPr marL="0" lvl="5" indent="0" algn="r">
              <a:lnSpc>
                <a:spcPct val="100000"/>
              </a:lnSpc>
              <a:spcBef>
                <a:spcPts val="0"/>
              </a:spcBef>
              <a:spcAft>
                <a:spcPts val="0"/>
              </a:spcAft>
              <a:buSzPts val="1000"/>
              <a:buNone/>
              <a:defRPr/>
            </a:lvl6pPr>
            <a:lvl7pPr marL="0" lvl="6" indent="0" algn="r">
              <a:lnSpc>
                <a:spcPct val="100000"/>
              </a:lnSpc>
              <a:spcBef>
                <a:spcPts val="0"/>
              </a:spcBef>
              <a:spcAft>
                <a:spcPts val="0"/>
              </a:spcAft>
              <a:buSzPts val="1000"/>
              <a:buNone/>
              <a:defRPr/>
            </a:lvl7pPr>
            <a:lvl8pPr marL="0" lvl="7" indent="0" algn="r">
              <a:lnSpc>
                <a:spcPct val="100000"/>
              </a:lnSpc>
              <a:spcBef>
                <a:spcPts val="0"/>
              </a:spcBef>
              <a:spcAft>
                <a:spcPts val="0"/>
              </a:spcAft>
              <a:buSzPts val="1000"/>
              <a:buNone/>
              <a:defRPr/>
            </a:lvl8pPr>
            <a:lvl9pPr marL="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n-US"/>
              <a:t>‹#›</a:t>
            </a:fld>
            <a:endParaRPr/>
          </a:p>
        </p:txBody>
      </p:sp>
      <p:sp>
        <p:nvSpPr>
          <p:cNvPr id="24" name="Google Shape;24;p51"/>
          <p:cNvSpPr txBox="1"/>
          <p:nvPr/>
        </p:nvSpPr>
        <p:spPr>
          <a:xfrm>
            <a:off x="240215" y="2864115"/>
            <a:ext cx="8663700" cy="110799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a:solidFill>
                  <a:schemeClr val="dk1"/>
                </a:solidFill>
                <a:latin typeface="Montserrat"/>
                <a:ea typeface="Montserrat"/>
                <a:cs typeface="Montserrat"/>
                <a:sym typeface="Montserrat"/>
              </a:rPr>
              <a:t>Robert Spang</a:t>
            </a:r>
            <a:endParaRPr/>
          </a:p>
          <a:p>
            <a:pPr marL="0" marR="0" lvl="0" indent="0" algn="ctr" rtl="0">
              <a:lnSpc>
                <a:spcPct val="100000"/>
              </a:lnSpc>
              <a:spcBef>
                <a:spcPts val="0"/>
              </a:spcBef>
              <a:spcAft>
                <a:spcPts val="0"/>
              </a:spcAft>
              <a:buNone/>
            </a:pPr>
            <a:r>
              <a:rPr lang="en-US" sz="1200" b="1" i="0" u="none" strike="noStrike" cap="none">
                <a:solidFill>
                  <a:schemeClr val="dk1"/>
                </a:solidFill>
                <a:latin typeface="Montserrat"/>
                <a:ea typeface="Montserrat"/>
                <a:cs typeface="Montserrat"/>
                <a:sym typeface="Montserrat"/>
              </a:rPr>
              <a:t>Visiting Scholar, Centre for Geographic Analysis, Harvard University</a:t>
            </a:r>
            <a:endParaRP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a:solidFill>
                  <a:schemeClr val="dk1"/>
                </a:solidFill>
                <a:latin typeface="Montserrat"/>
                <a:ea typeface="Montserrat"/>
                <a:cs typeface="Montserrat"/>
                <a:sym typeface="Montserrat"/>
              </a:rPr>
              <a:t>Quality and Usability Lab, Technical University of Berlin, Germany</a:t>
            </a:r>
            <a:endParaRPr/>
          </a:p>
          <a:p>
            <a:pPr marL="0" marR="0" lvl="0" indent="0" algn="ctr" rtl="0">
              <a:lnSpc>
                <a:spcPct val="100000"/>
              </a:lnSpc>
              <a:spcBef>
                <a:spcPts val="0"/>
              </a:spcBef>
              <a:spcAft>
                <a:spcPts val="0"/>
              </a:spcAft>
              <a:buClr>
                <a:schemeClr val="dk1"/>
              </a:buClr>
              <a:buSzPts val="3111"/>
              <a:buFont typeface="Arial"/>
              <a:buNone/>
            </a:pPr>
            <a:endParaRPr sz="1200" b="1" i="0" u="none" strike="noStrike" cap="none">
              <a:solidFill>
                <a:schemeClr val="dk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a:solidFill>
                  <a:schemeClr val="dk1"/>
                </a:solidFill>
                <a:latin typeface="Montserrat"/>
                <a:ea typeface="Montserrat"/>
                <a:cs typeface="Montserrat"/>
                <a:sym typeface="Montserrat"/>
              </a:rPr>
              <a:t>Devika Kakkar and Xiaokang Fu</a:t>
            </a:r>
            <a:endParaRP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a:solidFill>
                  <a:schemeClr val="dk1"/>
                </a:solidFill>
                <a:latin typeface="Montserrat"/>
                <a:ea typeface="Montserrat"/>
                <a:cs typeface="Montserrat"/>
                <a:sym typeface="Montserrat"/>
              </a:rPr>
              <a:t>Centre for Geographic Analysis, Harvard University</a:t>
            </a:r>
            <a:endParaRPr/>
          </a:p>
        </p:txBody>
      </p:sp>
      <p:sp>
        <p:nvSpPr>
          <p:cNvPr id="25" name="Google Shape;25;p51"/>
          <p:cNvSpPr txBox="1"/>
          <p:nvPr/>
        </p:nvSpPr>
        <p:spPr>
          <a:xfrm>
            <a:off x="0" y="1616875"/>
            <a:ext cx="9144000" cy="923400"/>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a:solidFill>
                  <a:schemeClr val="lt1"/>
                </a:solidFill>
                <a:latin typeface="Montserrat"/>
                <a:ea typeface="Montserrat"/>
                <a:cs typeface="Montserrat"/>
                <a:sym typeface="Montserrat"/>
              </a:rPr>
              <a:t>Python for Geospatial Big Data and Data Science</a:t>
            </a:r>
            <a:br>
              <a:rPr lang="en-US" sz="2400" b="1" i="0" u="none" strike="noStrike" cap="none">
                <a:solidFill>
                  <a:schemeClr val="lt1"/>
                </a:solidFill>
                <a:latin typeface="Montserrat"/>
                <a:ea typeface="Montserrat"/>
                <a:cs typeface="Montserrat"/>
                <a:sym typeface="Montserrat"/>
              </a:rPr>
            </a:br>
            <a:r>
              <a:rPr lang="en-US" sz="2400" b="1" i="0" u="none" strike="noStrike" cap="none">
                <a:solidFill>
                  <a:schemeClr val="lt1"/>
                </a:solidFill>
                <a:latin typeface="Montserrat"/>
                <a:ea typeface="Montserrat"/>
                <a:cs typeface="Montserrat"/>
                <a:sym typeface="Montserrat"/>
              </a:rPr>
              <a:t>Using the FASRC</a:t>
            </a:r>
            <a:endParaRPr sz="1600" b="1" i="0" u="none" strike="noStrike" cap="none">
              <a:solidFill>
                <a:schemeClr val="lt1"/>
              </a:solidFill>
              <a:latin typeface="Montserrat"/>
              <a:ea typeface="Montserrat"/>
              <a:cs typeface="Montserrat"/>
              <a:sym typeface="Montserrat"/>
            </a:endParaRPr>
          </a:p>
        </p:txBody>
      </p:sp>
      <p:pic>
        <p:nvPicPr>
          <p:cNvPr id="26" name="Google Shape;26;p51" descr="Partners | The F(o)und Project"/>
          <p:cNvPicPr preferRelativeResize="0"/>
          <p:nvPr/>
        </p:nvPicPr>
        <p:blipFill rotWithShape="1">
          <a:blip r:embed="rId2">
            <a:alphaModFix/>
          </a:blip>
          <a:srcRect/>
          <a:stretch/>
        </p:blipFill>
        <p:spPr>
          <a:xfrm>
            <a:off x="3665344" y="4405468"/>
            <a:ext cx="1764792" cy="617243"/>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sp>
        <p:nvSpPr>
          <p:cNvPr id="28" name="Google Shape;28;p5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5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0" name="Google Shape;30;p5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5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53"/>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4" name="Google Shape;34;p53"/>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5" name="Google Shape;35;p5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54"/>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8" name="Google Shape;38;p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55"/>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5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2" name="Google Shape;42;p55"/>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55"/>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4" name="Google Shape;44;p5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56"/>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7" name="Google Shape;47;p5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57"/>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0" name="Google Shape;50;p57"/>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51" name="Google Shape;51;p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theme" Target="../theme/theme2.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4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4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2"/>
        <p:cNvGrpSpPr/>
        <p:nvPr/>
      </p:nvGrpSpPr>
      <p:grpSpPr>
        <a:xfrm>
          <a:off x="0" y="0"/>
          <a:ext cx="0" cy="0"/>
          <a:chOff x="0" y="0"/>
          <a:chExt cx="0" cy="0"/>
        </a:xfrm>
      </p:grpSpPr>
      <p:sp>
        <p:nvSpPr>
          <p:cNvPr id="53" name="Google Shape;53;g3021a088963_0_55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54" name="Google Shape;54;g3021a088963_0_55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5" name="Google Shape;55;g3021a088963_0_55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CathyW16/ArcGIS-Enterprise-Workshop/blob/main/Exercise%20documents/Exercise%201.docx"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hyperlink" Target="https://enterprise.arcgis.com/en/get-started/latest/windows/what-is-arcgis-enterprise-.ht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hyperlink" Target="https://docs.google.com/document/d/17pTmF0Kh8WStBQCUekVYmPAkZwUvOGxeRpGoPUme8dA/edit" TargetMode="External"/><Relationship Id="rId7"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hyperlink" Target="https://ags.cga.harvard.edu/portal/home/webmap/viewer.html?useExisting=1&amp;layers=67b7976e6e2b4f54a737463cbc49620e" TargetMode="External"/><Relationship Id="rId9"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CathyW16/ArcGIS-Enterprise-Workshop/tree/main/data/Facilities"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s://github.com/CathyW16/ArcGIS-Enterprise-Workshop/blob/main/Exercise%20documents/Exercise%202.docx"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CathyW16/ArcGIS-Enterprise-Workshop/blob/main/data/Incidents_address.csv"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github.com/CathyW16/ArcGIS-Enterprise-Workshop/blob/main/Exercise%20documents/Exercise%203.docx"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github.com/CathyW16/ArcGIS-Enterprise-Workshop/tree/main/data"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github.com/CathyW16/ArcGIS-Enterprise-Workshop/blob/main/Exercise%20documents/Exercise%204.docx"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
          <p:cNvSpPr txBox="1"/>
          <p:nvPr/>
        </p:nvSpPr>
        <p:spPr>
          <a:xfrm>
            <a:off x="240215" y="2956448"/>
            <a:ext cx="8663700" cy="92333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err="1">
                <a:solidFill>
                  <a:schemeClr val="dk1"/>
                </a:solidFill>
                <a:latin typeface="Montserrat"/>
                <a:ea typeface="Montserrat"/>
                <a:cs typeface="Montserrat"/>
                <a:sym typeface="Montserrat"/>
              </a:rPr>
              <a:t>Haoyu</a:t>
            </a:r>
            <a:r>
              <a:rPr lang="en-US" sz="1200" b="1" i="0" u="none" strike="noStrike" cap="none" dirty="0">
                <a:solidFill>
                  <a:schemeClr val="dk1"/>
                </a:solidFill>
                <a:latin typeface="Montserrat"/>
                <a:ea typeface="Montserrat"/>
                <a:cs typeface="Montserrat"/>
                <a:sym typeface="Montserrat"/>
              </a:rPr>
              <a:t> Wang</a:t>
            </a:r>
            <a:endParaRPr sz="1200" b="1" i="0" u="none" strike="noStrike" cap="none" dirty="0">
              <a:solidFill>
                <a:schemeClr val="dk1"/>
              </a:solidFill>
              <a:latin typeface="Montserrat"/>
              <a:ea typeface="Montserrat"/>
              <a:cs typeface="Montserrat"/>
              <a:sym typeface="Montserrat"/>
            </a:endParaRPr>
          </a:p>
          <a:p>
            <a:pPr marL="0" marR="0" lvl="0" indent="0" algn="ctr" rtl="0">
              <a:lnSpc>
                <a:spcPct val="100000"/>
              </a:lnSpc>
              <a:spcBef>
                <a:spcPts val="0"/>
              </a:spcBef>
              <a:spcAft>
                <a:spcPts val="0"/>
              </a:spcAft>
              <a:buNone/>
            </a:pPr>
            <a:r>
              <a:rPr lang="en-US" sz="1200" b="1" i="0" u="none" strike="noStrike" cap="none" dirty="0">
                <a:solidFill>
                  <a:schemeClr val="dk1"/>
                </a:solidFill>
                <a:latin typeface="Montserrat"/>
                <a:ea typeface="Montserrat"/>
                <a:cs typeface="Montserrat"/>
                <a:sym typeface="Montserrat"/>
              </a:rPr>
              <a:t>Visiting Staff, Centre for Geographic Analysis, Harvard University</a:t>
            </a:r>
            <a:endParaRPr dirty="0"/>
          </a:p>
          <a:p>
            <a:pPr marL="0" marR="0" lvl="0" indent="0" algn="ctr" rtl="0">
              <a:lnSpc>
                <a:spcPct val="100000"/>
              </a:lnSpc>
              <a:spcBef>
                <a:spcPts val="0"/>
              </a:spcBef>
              <a:spcAft>
                <a:spcPts val="0"/>
              </a:spcAft>
              <a:buClr>
                <a:schemeClr val="dk1"/>
              </a:buClr>
              <a:buSzPts val="3111"/>
              <a:buFont typeface="Arial"/>
              <a:buNone/>
            </a:pPr>
            <a:endParaRPr sz="1200" b="1" i="0" u="none" strike="noStrike" cap="none" dirty="0">
              <a:solidFill>
                <a:schemeClr val="dk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Devika </a:t>
            </a:r>
            <a:r>
              <a:rPr lang="en-US" sz="1200" b="1" dirty="0">
                <a:solidFill>
                  <a:schemeClr val="dk1"/>
                </a:solidFill>
                <a:latin typeface="Montserrat"/>
                <a:ea typeface="Montserrat"/>
                <a:cs typeface="Montserrat"/>
                <a:sym typeface="Montserrat"/>
              </a:rPr>
              <a:t>Jain </a:t>
            </a:r>
            <a:endParaRPr dirty="0"/>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Centre for Geographic Analysis, Harvard University</a:t>
            </a:r>
            <a:endParaRPr dirty="0"/>
          </a:p>
        </p:txBody>
      </p:sp>
      <p:sp>
        <p:nvSpPr>
          <p:cNvPr id="106" name="Google Shape;106;p1"/>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ArcGIS Enterprise for </a:t>
            </a:r>
            <a:r>
              <a:rPr lang="en-US" sz="2400" b="1" i="0" u="none" strike="noStrike" cap="none" dirty="0">
                <a:solidFill>
                  <a:schemeClr val="lt1"/>
                </a:solidFill>
                <a:latin typeface="Montserrat"/>
                <a:ea typeface="Montserrat"/>
                <a:cs typeface="Montserrat"/>
                <a:sym typeface="Montserrat"/>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0"/>
                  </a:ext>
                </a:extLst>
              </a:rPr>
              <a:t>Geospatial</a:t>
            </a:r>
            <a:r>
              <a:rPr lang="en-US" sz="2400" b="1" i="0" u="none" strike="noStrike" cap="none" dirty="0">
                <a:solidFill>
                  <a:schemeClr val="lt1"/>
                </a:solidFill>
                <a:latin typeface="Montserrat"/>
                <a:ea typeface="Montserrat"/>
                <a:cs typeface="Montserrat"/>
                <a:sym typeface="Montserrat"/>
              </a:rPr>
              <a:t> Big Data and Data Science using NERC</a:t>
            </a:r>
            <a:endParaRPr dirty="0"/>
          </a:p>
        </p:txBody>
      </p:sp>
      <p:pic>
        <p:nvPicPr>
          <p:cNvPr id="107" name="Google Shape;107;p1"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5"/>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Exercise I - Login</a:t>
            </a:r>
            <a:endParaRPr/>
          </a:p>
        </p:txBody>
      </p:sp>
      <p:sp>
        <p:nvSpPr>
          <p:cNvPr id="170" name="Google Shape;170;p15"/>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lnSpcReduction="10000"/>
          </a:bodyPr>
          <a:lstStyle/>
          <a:p>
            <a:pPr marL="457200" lvl="0" indent="-342900" algn="l" rtl="0">
              <a:lnSpc>
                <a:spcPct val="115000"/>
              </a:lnSpc>
              <a:spcBef>
                <a:spcPts val="0"/>
              </a:spcBef>
              <a:spcAft>
                <a:spcPts val="0"/>
              </a:spcAft>
              <a:buSzPts val="1800"/>
              <a:buChar char="●"/>
            </a:pPr>
            <a:r>
              <a:rPr lang="en-US" sz="2000" dirty="0">
                <a:latin typeface="Montserrat" pitchFamily="2" charset="77"/>
              </a:rPr>
              <a:t>Login to the ArcGIS Enterprise Portal</a:t>
            </a:r>
            <a:endParaRPr sz="2000" dirty="0">
              <a:latin typeface="Montserrat" pitchFamily="2" charset="77"/>
            </a:endParaRPr>
          </a:p>
          <a:p>
            <a:pPr marL="914400" lvl="1" indent="-317500" algn="l" rtl="0">
              <a:lnSpc>
                <a:spcPct val="115000"/>
              </a:lnSpc>
              <a:spcBef>
                <a:spcPts val="0"/>
              </a:spcBef>
              <a:spcAft>
                <a:spcPts val="0"/>
              </a:spcAft>
              <a:buSzPts val="1400"/>
              <a:buChar char="○"/>
            </a:pPr>
            <a:r>
              <a:rPr lang="en-US" sz="1800" dirty="0">
                <a:latin typeface="+mn-lt"/>
                <a:ea typeface="Courier New"/>
                <a:cs typeface="Courier New"/>
                <a:sym typeface="Courier New"/>
              </a:rPr>
              <a:t>https://</a:t>
            </a:r>
            <a:r>
              <a:rPr lang="en-US" sz="1800" dirty="0" err="1">
                <a:latin typeface="+mn-lt"/>
                <a:ea typeface="Courier New"/>
                <a:cs typeface="Courier New"/>
                <a:sym typeface="Courier New"/>
              </a:rPr>
              <a:t>ags.cga.Harvard.edu</a:t>
            </a:r>
            <a:r>
              <a:rPr lang="en-US" sz="1800" dirty="0">
                <a:latin typeface="+mn-lt"/>
                <a:ea typeface="Courier New"/>
                <a:cs typeface="Courier New"/>
                <a:sym typeface="Courier New"/>
              </a:rPr>
              <a:t>/portal/home</a:t>
            </a:r>
            <a:endParaRPr sz="1800" dirty="0">
              <a:latin typeface="+mn-lt"/>
            </a:endParaRPr>
          </a:p>
          <a:p>
            <a:pPr marL="914400" lvl="1" indent="-317500" algn="l" rtl="0">
              <a:lnSpc>
                <a:spcPct val="115000"/>
              </a:lnSpc>
              <a:spcBef>
                <a:spcPts val="0"/>
              </a:spcBef>
              <a:spcAft>
                <a:spcPts val="0"/>
              </a:spcAft>
              <a:buSzPts val="1400"/>
              <a:buChar char="○"/>
            </a:pPr>
            <a:r>
              <a:rPr lang="en-US" sz="1800" dirty="0">
                <a:latin typeface="+mn-lt"/>
              </a:rPr>
              <a:t>Sign in wi</a:t>
            </a:r>
            <a:r>
              <a:rPr lang="en-US" sz="1800" dirty="0">
                <a:latin typeface="+mn-lt"/>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2"/>
                  </a:ext>
                </a:extLst>
              </a:rPr>
              <a:t>th your email</a:t>
            </a:r>
          </a:p>
          <a:p>
            <a:pPr marL="914400" lvl="1" indent="-317500" algn="l" rtl="0">
              <a:lnSpc>
                <a:spcPct val="115000"/>
              </a:lnSpc>
              <a:spcBef>
                <a:spcPts val="0"/>
              </a:spcBef>
              <a:spcAft>
                <a:spcPts val="0"/>
              </a:spcAft>
              <a:buSzPts val="1400"/>
              <a:buChar char="○"/>
            </a:pPr>
            <a:r>
              <a:rPr lang="en-US" sz="1800" dirty="0">
                <a:latin typeface="+mn-lt"/>
              </a:rPr>
              <a:t>Password</a:t>
            </a:r>
            <a:r>
              <a:rPr lang="en-US" sz="1800">
                <a:latin typeface="+mn-lt"/>
              </a:rPr>
              <a:t>: CGAworkshop0920</a:t>
            </a:r>
            <a:endParaRPr sz="1800" dirty="0">
              <a:latin typeface="+mn-lt"/>
            </a:endParaRPr>
          </a:p>
          <a:p>
            <a:pPr marL="457200" lvl="0" indent="-342900" algn="l" rtl="0">
              <a:lnSpc>
                <a:spcPct val="115000"/>
              </a:lnSpc>
              <a:spcBef>
                <a:spcPts val="0"/>
              </a:spcBef>
              <a:spcAft>
                <a:spcPts val="0"/>
              </a:spcAft>
              <a:buSzPts val="1800"/>
              <a:buChar char="●"/>
            </a:pPr>
            <a:r>
              <a:rPr lang="en-US" sz="2000" dirty="0">
                <a:latin typeface="Montserrat" pitchFamily="2" charset="77"/>
              </a:rPr>
              <a:t>Log in ArcGIS Pro with </a:t>
            </a:r>
            <a:r>
              <a:rPr lang="en-US" sz="2000" dirty="0">
                <a:latin typeface="Montserrat" pitchFamily="2" charset="77"/>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3"/>
                  </a:ext>
                </a:extLst>
              </a:rPr>
              <a:t>ArcGIS Enterpr</a:t>
            </a:r>
            <a:r>
              <a:rPr lang="en-US" sz="2000" dirty="0">
                <a:latin typeface="Montserrat" pitchFamily="2" charset="77"/>
              </a:rPr>
              <a:t>ise</a:t>
            </a:r>
            <a:endParaRPr sz="2000" dirty="0">
              <a:latin typeface="Montserrat" pitchFamily="2" charset="77"/>
            </a:endParaRPr>
          </a:p>
          <a:p>
            <a:pPr marL="114300" lvl="0" indent="0" algn="l" rtl="0">
              <a:spcBef>
                <a:spcPts val="0"/>
              </a:spcBef>
              <a:spcAft>
                <a:spcPts val="0"/>
              </a:spcAft>
              <a:buClr>
                <a:schemeClr val="dk1"/>
              </a:buClr>
              <a:buSzPts val="1800"/>
              <a:buFont typeface="Arial"/>
              <a:buNone/>
            </a:pPr>
            <a:endParaRPr lang="en-US" sz="2100" dirty="0"/>
          </a:p>
          <a:p>
            <a:pPr marL="114300" lvl="0" indent="0" algn="l" rtl="0">
              <a:spcBef>
                <a:spcPts val="0"/>
              </a:spcBef>
              <a:spcAft>
                <a:spcPts val="0"/>
              </a:spcAft>
              <a:buClr>
                <a:schemeClr val="dk1"/>
              </a:buClr>
              <a:buSzPts val="1800"/>
              <a:buFont typeface="Arial"/>
              <a:buNone/>
            </a:pPr>
            <a:endParaRPr lang="en-US" sz="2100" dirty="0"/>
          </a:p>
          <a:p>
            <a:pPr marL="114300" lvl="0" indent="0" algn="l" rtl="0">
              <a:spcBef>
                <a:spcPts val="0"/>
              </a:spcBef>
              <a:spcAft>
                <a:spcPts val="0"/>
              </a:spcAft>
              <a:buClr>
                <a:schemeClr val="dk1"/>
              </a:buClr>
              <a:buSzPts val="1800"/>
              <a:buFont typeface="Arial"/>
              <a:buNone/>
            </a:pPr>
            <a:r>
              <a:rPr lang="en-US" sz="1500" dirty="0">
                <a:latin typeface="+mn-lt"/>
              </a:rPr>
              <a:t>Find the exercise document in the </a:t>
            </a:r>
            <a:r>
              <a:rPr lang="en-US" sz="1500" dirty="0">
                <a:latin typeface="+mn-lt"/>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4"/>
                  </a:ext>
                </a:extLst>
              </a:rPr>
              <a:t>GitHub repo</a:t>
            </a:r>
            <a:endParaRPr sz="1500" dirty="0">
              <a:latin typeface="+mn-lt"/>
            </a:endParaRPr>
          </a:p>
          <a:p>
            <a:pPr marL="0" lvl="0" indent="0" algn="l" rtl="0">
              <a:lnSpc>
                <a:spcPct val="115000"/>
              </a:lnSpc>
              <a:spcBef>
                <a:spcPts val="0"/>
              </a:spcBef>
              <a:spcAft>
                <a:spcPts val="0"/>
              </a:spcAft>
              <a:buNone/>
            </a:pPr>
            <a:r>
              <a:rPr lang="en-US" sz="1500" u="sng" dirty="0">
                <a:solidFill>
                  <a:schemeClr val="hlink"/>
                </a:solidFill>
                <a:latin typeface="+mn-lt"/>
                <a:hlinkClick r:id="rId3"/>
              </a:rPr>
              <a:t>https://github.com/CathyW16/ArcGIS-Enterprise-Workshop/blob/main/Exercise%20documents/Exercise%201.docx</a:t>
            </a:r>
            <a:r>
              <a:rPr lang="en-US" sz="1500" dirty="0">
                <a:latin typeface="+mn-lt"/>
              </a:rPr>
              <a:t> </a:t>
            </a:r>
            <a:endParaRPr sz="1500" dirty="0">
              <a:latin typeface="+mn-l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7"/>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a:solidFill>
                  <a:schemeClr val="lt1"/>
                </a:solidFill>
                <a:latin typeface="Montserrat"/>
                <a:ea typeface="Montserrat"/>
                <a:cs typeface="Montserrat"/>
                <a:sym typeface="Montserrat"/>
              </a:rPr>
              <a:t>Chapter 2</a:t>
            </a:r>
            <a:endParaRPr/>
          </a:p>
          <a:p>
            <a:pPr marL="0" marR="0" lvl="0" indent="0" algn="ctr" rtl="0">
              <a:lnSpc>
                <a:spcPct val="100000"/>
              </a:lnSpc>
              <a:spcBef>
                <a:spcPts val="0"/>
              </a:spcBef>
              <a:spcAft>
                <a:spcPts val="0"/>
              </a:spcAft>
              <a:buNone/>
            </a:pPr>
            <a:r>
              <a:rPr lang="en-US" sz="2400" b="1" i="0" u="none" strike="noStrike" cap="none">
                <a:solidFill>
                  <a:schemeClr val="lt1"/>
                </a:solidFill>
                <a:latin typeface="Montserrat"/>
                <a:ea typeface="Montserrat"/>
                <a:cs typeface="Montserrat"/>
                <a:sym typeface="Montserrat"/>
              </a:rPr>
              <a:t>Geospatial Big Data Fundamentals</a:t>
            </a:r>
            <a:endParaRPr/>
          </a:p>
        </p:txBody>
      </p:sp>
      <p:pic>
        <p:nvPicPr>
          <p:cNvPr id="176" name="Google Shape;176;p17"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8"/>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Spatial </a:t>
            </a:r>
            <a:r>
              <a:rPr lang="en-US"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5"/>
                  </a:ext>
                </a:extLst>
              </a:rPr>
              <a:t>Data</a:t>
            </a:r>
            <a:endParaRPr dirty="0"/>
          </a:p>
        </p:txBody>
      </p:sp>
      <p:sp>
        <p:nvSpPr>
          <p:cNvPr id="182" name="Google Shape;182;p18"/>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sz="2000" dirty="0"/>
              <a:t>Spatial data represents any entity or phenomenon that can be located and visualized on a map.</a:t>
            </a:r>
            <a:endParaRPr sz="2000" dirty="0"/>
          </a:p>
          <a:p>
            <a:pPr marL="457200" lvl="0" indent="-342900" algn="l" rtl="0">
              <a:spcBef>
                <a:spcPts val="0"/>
              </a:spcBef>
              <a:spcAft>
                <a:spcPts val="0"/>
              </a:spcAft>
              <a:buSzPts val="1800"/>
              <a:buChar char="●"/>
            </a:pPr>
            <a:r>
              <a:rPr lang="en-US" sz="2000" dirty="0"/>
              <a:t>Two fundamental types of geographic data:</a:t>
            </a:r>
            <a:endParaRPr sz="2000" dirty="0"/>
          </a:p>
          <a:p>
            <a:pPr marL="914400" lvl="1" indent="-317500" algn="l" rtl="0">
              <a:spcBef>
                <a:spcPts val="0"/>
              </a:spcBef>
              <a:spcAft>
                <a:spcPts val="0"/>
              </a:spcAft>
              <a:buSzPts val="1400"/>
              <a:buChar char="○"/>
            </a:pPr>
            <a:r>
              <a:rPr lang="en-US" sz="1800" dirty="0"/>
              <a:t>Vector data: Represents geographic features as points, lines, and polygons (e.g., cities, rivers, and boundaries)</a:t>
            </a:r>
            <a:endParaRPr sz="1800" dirty="0"/>
          </a:p>
          <a:p>
            <a:pPr marL="914400" lvl="1" indent="-317500" algn="l" rtl="0">
              <a:spcBef>
                <a:spcPts val="0"/>
              </a:spcBef>
              <a:spcAft>
                <a:spcPts val="0"/>
              </a:spcAft>
              <a:buSzPts val="1400"/>
              <a:buChar char="○"/>
            </a:pPr>
            <a:r>
              <a:rPr lang="en-US" sz="1800" dirty="0"/>
              <a:t>Raster data: Composed of a grid of cells (e.g., satellite images, elevation models)</a:t>
            </a:r>
            <a:endParaRPr sz="1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9"/>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Spatial Data</a:t>
            </a:r>
            <a:endParaRPr dirty="0"/>
          </a:p>
        </p:txBody>
      </p:sp>
      <p:sp>
        <p:nvSpPr>
          <p:cNvPr id="188" name="Google Shape;188;p19"/>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a:bodyPr>
          <a:lstStyle/>
          <a:p>
            <a:pPr marL="457200" lvl="0" indent="-228600" algn="l" rtl="0">
              <a:lnSpc>
                <a:spcPct val="115000"/>
              </a:lnSpc>
              <a:spcBef>
                <a:spcPts val="0"/>
              </a:spcBef>
              <a:spcAft>
                <a:spcPts val="0"/>
              </a:spcAft>
              <a:buSzPts val="1800"/>
              <a:buNone/>
            </a:pPr>
            <a:endParaRPr/>
          </a:p>
        </p:txBody>
      </p:sp>
      <p:pic>
        <p:nvPicPr>
          <p:cNvPr id="189" name="Google Shape;189;p19" descr="Vector and Raster representation of bicycle infrastructure in the city of Vancouver"/>
          <p:cNvPicPr preferRelativeResize="0"/>
          <p:nvPr/>
        </p:nvPicPr>
        <p:blipFill rotWithShape="1">
          <a:blip r:embed="rId3">
            <a:alphaModFix/>
          </a:blip>
          <a:srcRect/>
          <a:stretch/>
        </p:blipFill>
        <p:spPr>
          <a:xfrm>
            <a:off x="503238" y="1055476"/>
            <a:ext cx="7555362" cy="350747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0"/>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What is </a:t>
            </a:r>
            <a:r>
              <a:rPr lang="en-US" sz="2500" dirty="0"/>
              <a:t>Geospatial</a:t>
            </a:r>
            <a:r>
              <a:rPr lang="zh-CN" altLang="en-US" sz="2500" dirty="0"/>
              <a:t> </a:t>
            </a:r>
            <a:r>
              <a:rPr lang="en-US" sz="2500" dirty="0"/>
              <a:t>Big Data</a:t>
            </a:r>
            <a:r>
              <a:rPr lang="en-US" dirty="0"/>
              <a:t>?</a:t>
            </a:r>
            <a:endParaRPr dirty="0"/>
          </a:p>
        </p:txBody>
      </p:sp>
      <p:sp>
        <p:nvSpPr>
          <p:cNvPr id="195" name="Google Shape;195;p20"/>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a:bodyPr>
          <a:lstStyle/>
          <a:p>
            <a:pPr marL="457200" lvl="0" indent="-321627" algn="l" rtl="0">
              <a:lnSpc>
                <a:spcPct val="95000"/>
              </a:lnSpc>
              <a:spcBef>
                <a:spcPts val="0"/>
              </a:spcBef>
              <a:spcAft>
                <a:spcPts val="0"/>
              </a:spcAft>
              <a:buSzPts val="1465"/>
              <a:buChar char="●"/>
            </a:pPr>
            <a:r>
              <a:rPr lang="en-US" sz="2000" dirty="0"/>
              <a:t>A subset of big data that includes a spatial or geographic component</a:t>
            </a:r>
            <a:endParaRPr sz="2000" dirty="0"/>
          </a:p>
          <a:p>
            <a:pPr marL="457200" lvl="0" indent="-321627" algn="l" rtl="0">
              <a:lnSpc>
                <a:spcPct val="95000"/>
              </a:lnSpc>
              <a:spcBef>
                <a:spcPts val="0"/>
              </a:spcBef>
              <a:spcAft>
                <a:spcPts val="0"/>
              </a:spcAft>
              <a:buSzPts val="1465"/>
              <a:buChar char="●"/>
            </a:pPr>
            <a:r>
              <a:rPr lang="en-US" sz="2000" dirty="0"/>
              <a:t>A significant portion of big data is geospatial, and its volume is growing rapidly</a:t>
            </a:r>
            <a:endParaRPr sz="2000" dirty="0"/>
          </a:p>
          <a:p>
            <a:pPr marL="457200" lvl="0" indent="-321627" algn="l" rtl="0">
              <a:lnSpc>
                <a:spcPct val="95000"/>
              </a:lnSpc>
              <a:spcBef>
                <a:spcPts val="0"/>
              </a:spcBef>
              <a:spcAft>
                <a:spcPts val="0"/>
              </a:spcAft>
              <a:buSzPts val="1465"/>
              <a:buChar char="●"/>
            </a:pPr>
            <a:r>
              <a:rPr lang="en-US" sz="2000" dirty="0"/>
              <a:t>Managing and processing geospatial big data is crucial for decision-making in many fields</a:t>
            </a:r>
            <a:endParaRPr sz="2000" dirty="0"/>
          </a:p>
          <a:p>
            <a:pPr marL="457200" lvl="0" indent="-321627" algn="l" rtl="0">
              <a:lnSpc>
                <a:spcPct val="95000"/>
              </a:lnSpc>
              <a:spcBef>
                <a:spcPts val="0"/>
              </a:spcBef>
              <a:spcAft>
                <a:spcPts val="0"/>
              </a:spcAft>
              <a:buSzPts val="1465"/>
              <a:buChar char="●"/>
            </a:pPr>
            <a:r>
              <a:rPr lang="en-US" sz="2000" dirty="0"/>
              <a:t>It has become an important scientific and societal challenge due to its size, complexity, and potential impact</a:t>
            </a:r>
            <a:endParaRPr sz="2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grpSp>
        <p:nvGrpSpPr>
          <p:cNvPr id="200" name="Google Shape;200;g3021a088963_0_294"/>
          <p:cNvGrpSpPr/>
          <p:nvPr/>
        </p:nvGrpSpPr>
        <p:grpSpPr>
          <a:xfrm rot="-5400000">
            <a:off x="-474701" y="1740219"/>
            <a:ext cx="4023047" cy="2544130"/>
            <a:chOff x="1136673" y="1660225"/>
            <a:chExt cx="4553019" cy="3250038"/>
          </a:xfrm>
        </p:grpSpPr>
        <p:sp>
          <p:nvSpPr>
            <p:cNvPr id="201" name="Google Shape;201;g3021a088963_0_294"/>
            <p:cNvSpPr/>
            <p:nvPr/>
          </p:nvSpPr>
          <p:spPr>
            <a:xfrm>
              <a:off x="1623275" y="1660225"/>
              <a:ext cx="3453501" cy="1425205"/>
            </a:xfrm>
            <a:custGeom>
              <a:avLst/>
              <a:gdLst/>
              <a:ahLst/>
              <a:cxnLst/>
              <a:rect l="l" t="t" r="r" b="b"/>
              <a:pathLst>
                <a:path w="2608" h="1076" extrusionOk="0">
                  <a:moveTo>
                    <a:pt x="456" y="1076"/>
                  </a:moveTo>
                  <a:cubicBezTo>
                    <a:pt x="0" y="907"/>
                    <a:pt x="0" y="907"/>
                    <a:pt x="0" y="907"/>
                  </a:cubicBezTo>
                  <a:cubicBezTo>
                    <a:pt x="202" y="362"/>
                    <a:pt x="723" y="0"/>
                    <a:pt x="1304" y="0"/>
                  </a:cubicBezTo>
                  <a:cubicBezTo>
                    <a:pt x="1886" y="0"/>
                    <a:pt x="2406" y="362"/>
                    <a:pt x="2608" y="907"/>
                  </a:cubicBezTo>
                  <a:cubicBezTo>
                    <a:pt x="2153" y="1076"/>
                    <a:pt x="2153" y="1076"/>
                    <a:pt x="2153" y="1076"/>
                  </a:cubicBezTo>
                  <a:cubicBezTo>
                    <a:pt x="2025" y="732"/>
                    <a:pt x="1693" y="487"/>
                    <a:pt x="1304" y="487"/>
                  </a:cubicBezTo>
                  <a:cubicBezTo>
                    <a:pt x="915" y="487"/>
                    <a:pt x="584" y="732"/>
                    <a:pt x="456" y="1076"/>
                  </a:cubicBezTo>
                  <a:close/>
                </a:path>
              </a:pathLst>
            </a:custGeom>
            <a:solidFill>
              <a:srgbClr val="F2F2F2"/>
            </a:solidFill>
            <a:ln>
              <a:noFill/>
            </a:ln>
          </p:spPr>
          <p:txBody>
            <a:bodyPr spcFirstLastPara="1" wrap="square" lIns="91400" tIns="45700" rIns="91400" bIns="45700" anchor="t" anchorCtr="0">
              <a:noAutofit/>
            </a:bodyPr>
            <a:lstStyle/>
            <a:p>
              <a:pPr marL="0" marR="0" lvl="0" indent="0" algn="l" rtl="0">
                <a:lnSpc>
                  <a:spcPct val="100000"/>
                </a:lnSpc>
                <a:spcBef>
                  <a:spcPts val="0"/>
                </a:spcBef>
                <a:spcAft>
                  <a:spcPts val="0"/>
                </a:spcAft>
                <a:buClr>
                  <a:srgbClr val="000000"/>
                </a:buClr>
                <a:buSzPts val="3599"/>
                <a:buFont typeface="Arial"/>
                <a:buNone/>
              </a:pPr>
              <a:endParaRPr sz="3599" b="0" i="0" u="none" strike="noStrike" cap="none">
                <a:solidFill>
                  <a:srgbClr val="000000"/>
                </a:solidFill>
                <a:latin typeface="Arial"/>
                <a:ea typeface="Arial"/>
                <a:cs typeface="Arial"/>
                <a:sym typeface="Arial"/>
              </a:endParaRPr>
            </a:p>
          </p:txBody>
        </p:sp>
        <p:sp>
          <p:nvSpPr>
            <p:cNvPr id="202" name="Google Shape;202;g3021a088963_0_294"/>
            <p:cNvSpPr/>
            <p:nvPr/>
          </p:nvSpPr>
          <p:spPr>
            <a:xfrm rot="-1094453">
              <a:off x="2952105" y="3075527"/>
              <a:ext cx="1093502" cy="1706472"/>
            </a:xfrm>
            <a:custGeom>
              <a:avLst/>
              <a:gdLst/>
              <a:ahLst/>
              <a:cxnLst/>
              <a:rect l="l" t="t" r="r" b="b"/>
              <a:pathLst>
                <a:path w="826" h="1160" extrusionOk="0">
                  <a:moveTo>
                    <a:pt x="238" y="519"/>
                  </a:moveTo>
                  <a:cubicBezTo>
                    <a:pt x="164" y="754"/>
                    <a:pt x="164" y="754"/>
                    <a:pt x="164" y="754"/>
                  </a:cubicBezTo>
                  <a:cubicBezTo>
                    <a:pt x="0" y="702"/>
                    <a:pt x="0" y="702"/>
                    <a:pt x="0" y="702"/>
                  </a:cubicBezTo>
                  <a:cubicBezTo>
                    <a:pt x="80" y="856"/>
                    <a:pt x="159" y="1006"/>
                    <a:pt x="239" y="1160"/>
                  </a:cubicBezTo>
                  <a:cubicBezTo>
                    <a:pt x="393" y="1080"/>
                    <a:pt x="544" y="1002"/>
                    <a:pt x="698" y="921"/>
                  </a:cubicBezTo>
                  <a:cubicBezTo>
                    <a:pt x="533" y="870"/>
                    <a:pt x="533" y="870"/>
                    <a:pt x="533" y="870"/>
                  </a:cubicBezTo>
                  <a:cubicBezTo>
                    <a:pt x="608" y="632"/>
                    <a:pt x="608" y="632"/>
                    <a:pt x="608" y="632"/>
                  </a:cubicBezTo>
                  <a:cubicBezTo>
                    <a:pt x="680" y="643"/>
                    <a:pt x="753" y="649"/>
                    <a:pt x="826" y="649"/>
                  </a:cubicBezTo>
                  <a:cubicBezTo>
                    <a:pt x="826" y="163"/>
                    <a:pt x="826" y="163"/>
                    <a:pt x="826" y="163"/>
                  </a:cubicBezTo>
                  <a:cubicBezTo>
                    <a:pt x="633" y="163"/>
                    <a:pt x="454" y="103"/>
                    <a:pt x="307" y="0"/>
                  </a:cubicBezTo>
                  <a:cubicBezTo>
                    <a:pt x="29" y="398"/>
                    <a:pt x="29" y="398"/>
                    <a:pt x="29" y="398"/>
                  </a:cubicBezTo>
                  <a:cubicBezTo>
                    <a:pt x="95" y="445"/>
                    <a:pt x="165" y="485"/>
                    <a:pt x="238" y="519"/>
                  </a:cubicBezTo>
                  <a:close/>
                </a:path>
              </a:pathLst>
            </a:custGeom>
            <a:solidFill>
              <a:schemeClr val="accent3"/>
            </a:solidFill>
            <a:ln>
              <a:noFill/>
            </a:ln>
          </p:spPr>
          <p:txBody>
            <a:bodyPr spcFirstLastPara="1" wrap="square" lIns="91400" tIns="45700" rIns="91400" bIns="45700" anchor="t" anchorCtr="0">
              <a:noAutofit/>
            </a:bodyPr>
            <a:lstStyle/>
            <a:p>
              <a:pPr marL="0" marR="0" lvl="0" indent="0" algn="l" rtl="0">
                <a:lnSpc>
                  <a:spcPct val="100000"/>
                </a:lnSpc>
                <a:spcBef>
                  <a:spcPts val="0"/>
                </a:spcBef>
                <a:spcAft>
                  <a:spcPts val="0"/>
                </a:spcAft>
                <a:buClr>
                  <a:srgbClr val="000000"/>
                </a:buClr>
                <a:buSzPts val="3599"/>
                <a:buFont typeface="Arial"/>
                <a:buNone/>
              </a:pPr>
              <a:endParaRPr sz="3599" b="0" i="0" u="none" strike="noStrike" cap="none">
                <a:solidFill>
                  <a:srgbClr val="000000"/>
                </a:solidFill>
                <a:latin typeface="Arial"/>
                <a:ea typeface="Arial"/>
                <a:cs typeface="Arial"/>
                <a:sym typeface="Arial"/>
              </a:endParaRPr>
            </a:p>
          </p:txBody>
        </p:sp>
        <p:sp>
          <p:nvSpPr>
            <p:cNvPr id="203" name="Google Shape;203;g3021a088963_0_294"/>
            <p:cNvSpPr/>
            <p:nvPr/>
          </p:nvSpPr>
          <p:spPr>
            <a:xfrm rot="-4673358">
              <a:off x="988423" y="3384740"/>
              <a:ext cx="1705448" cy="1075069"/>
            </a:xfrm>
            <a:custGeom>
              <a:avLst/>
              <a:gdLst/>
              <a:ahLst/>
              <a:cxnLst/>
              <a:rect l="l" t="t" r="r" b="b"/>
              <a:pathLst>
                <a:path w="1143" h="915" extrusionOk="0">
                  <a:moveTo>
                    <a:pt x="0" y="437"/>
                  </a:moveTo>
                  <a:cubicBezTo>
                    <a:pt x="118" y="564"/>
                    <a:pt x="234" y="689"/>
                    <a:pt x="352" y="816"/>
                  </a:cubicBezTo>
                  <a:cubicBezTo>
                    <a:pt x="358" y="644"/>
                    <a:pt x="358" y="644"/>
                    <a:pt x="358" y="644"/>
                  </a:cubicBezTo>
                  <a:cubicBezTo>
                    <a:pt x="610" y="653"/>
                    <a:pt x="610" y="653"/>
                    <a:pt x="610" y="653"/>
                  </a:cubicBezTo>
                  <a:cubicBezTo>
                    <a:pt x="621" y="742"/>
                    <a:pt x="641" y="829"/>
                    <a:pt x="668" y="915"/>
                  </a:cubicBezTo>
                  <a:cubicBezTo>
                    <a:pt x="1131" y="764"/>
                    <a:pt x="1131" y="764"/>
                    <a:pt x="1131" y="764"/>
                  </a:cubicBezTo>
                  <a:cubicBezTo>
                    <a:pt x="1102" y="676"/>
                    <a:pt x="1086" y="582"/>
                    <a:pt x="1086" y="484"/>
                  </a:cubicBezTo>
                  <a:cubicBezTo>
                    <a:pt x="1086" y="374"/>
                    <a:pt x="1106" y="268"/>
                    <a:pt x="1143" y="169"/>
                  </a:cubicBezTo>
                  <a:cubicBezTo>
                    <a:pt x="687" y="0"/>
                    <a:pt x="687" y="0"/>
                    <a:pt x="687" y="0"/>
                  </a:cubicBezTo>
                  <a:cubicBezTo>
                    <a:pt x="655" y="87"/>
                    <a:pt x="632" y="176"/>
                    <a:pt x="617" y="266"/>
                  </a:cubicBezTo>
                  <a:cubicBezTo>
                    <a:pt x="617" y="266"/>
                    <a:pt x="617" y="266"/>
                    <a:pt x="617" y="266"/>
                  </a:cubicBezTo>
                  <a:cubicBezTo>
                    <a:pt x="373" y="257"/>
                    <a:pt x="373" y="257"/>
                    <a:pt x="373" y="257"/>
                  </a:cubicBezTo>
                  <a:cubicBezTo>
                    <a:pt x="379" y="85"/>
                    <a:pt x="379" y="85"/>
                    <a:pt x="379" y="85"/>
                  </a:cubicBezTo>
                  <a:cubicBezTo>
                    <a:pt x="252" y="203"/>
                    <a:pt x="127" y="319"/>
                    <a:pt x="0" y="437"/>
                  </a:cubicBezTo>
                </a:path>
              </a:pathLst>
            </a:custGeom>
            <a:solidFill>
              <a:schemeClr val="accent5"/>
            </a:solidFill>
            <a:ln>
              <a:noFill/>
            </a:ln>
          </p:spPr>
          <p:txBody>
            <a:bodyPr spcFirstLastPara="1" wrap="square" lIns="91400" tIns="45700" rIns="91400" bIns="45700" anchor="t" anchorCtr="0">
              <a:noAutofit/>
            </a:bodyPr>
            <a:lstStyle/>
            <a:p>
              <a:pPr marL="0" marR="0" lvl="0" indent="0" algn="l" rtl="0">
                <a:lnSpc>
                  <a:spcPct val="100000"/>
                </a:lnSpc>
                <a:spcBef>
                  <a:spcPts val="0"/>
                </a:spcBef>
                <a:spcAft>
                  <a:spcPts val="0"/>
                </a:spcAft>
                <a:buClr>
                  <a:srgbClr val="000000"/>
                </a:buClr>
                <a:buSzPts val="3599"/>
                <a:buFont typeface="Arial"/>
                <a:buNone/>
              </a:pPr>
              <a:endParaRPr sz="3599" b="0" i="0" u="none" strike="noStrike" cap="none">
                <a:solidFill>
                  <a:srgbClr val="000000"/>
                </a:solidFill>
                <a:latin typeface="Arial"/>
                <a:ea typeface="Arial"/>
                <a:cs typeface="Arial"/>
                <a:sym typeface="Arial"/>
              </a:endParaRPr>
            </a:p>
          </p:txBody>
        </p:sp>
        <p:sp>
          <p:nvSpPr>
            <p:cNvPr id="204" name="Google Shape;204;g3021a088963_0_294"/>
            <p:cNvSpPr/>
            <p:nvPr/>
          </p:nvSpPr>
          <p:spPr>
            <a:xfrm rot="4818520">
              <a:off x="4182355" y="3334812"/>
              <a:ext cx="1673267" cy="1075070"/>
            </a:xfrm>
            <a:custGeom>
              <a:avLst/>
              <a:gdLst/>
              <a:ahLst/>
              <a:cxnLst/>
              <a:rect l="l" t="t" r="r" b="b"/>
              <a:pathLst>
                <a:path w="1122" h="915" extrusionOk="0">
                  <a:moveTo>
                    <a:pt x="525" y="265"/>
                  </a:moveTo>
                  <a:cubicBezTo>
                    <a:pt x="749" y="257"/>
                    <a:pt x="749" y="257"/>
                    <a:pt x="749" y="257"/>
                  </a:cubicBezTo>
                  <a:cubicBezTo>
                    <a:pt x="743" y="85"/>
                    <a:pt x="743" y="85"/>
                    <a:pt x="743" y="85"/>
                  </a:cubicBezTo>
                  <a:cubicBezTo>
                    <a:pt x="870" y="203"/>
                    <a:pt x="995" y="319"/>
                    <a:pt x="1122" y="437"/>
                  </a:cubicBezTo>
                  <a:cubicBezTo>
                    <a:pt x="1004" y="564"/>
                    <a:pt x="888" y="689"/>
                    <a:pt x="770" y="816"/>
                  </a:cubicBezTo>
                  <a:cubicBezTo>
                    <a:pt x="764" y="644"/>
                    <a:pt x="764" y="644"/>
                    <a:pt x="764" y="644"/>
                  </a:cubicBezTo>
                  <a:cubicBezTo>
                    <a:pt x="532" y="652"/>
                    <a:pt x="532" y="652"/>
                    <a:pt x="532" y="652"/>
                  </a:cubicBezTo>
                  <a:cubicBezTo>
                    <a:pt x="521" y="741"/>
                    <a:pt x="502" y="829"/>
                    <a:pt x="474" y="915"/>
                  </a:cubicBezTo>
                  <a:cubicBezTo>
                    <a:pt x="12" y="764"/>
                    <a:pt x="12" y="764"/>
                    <a:pt x="12" y="764"/>
                  </a:cubicBezTo>
                  <a:cubicBezTo>
                    <a:pt x="40" y="676"/>
                    <a:pt x="56" y="582"/>
                    <a:pt x="56" y="484"/>
                  </a:cubicBezTo>
                  <a:cubicBezTo>
                    <a:pt x="56" y="374"/>
                    <a:pt x="36" y="268"/>
                    <a:pt x="0" y="169"/>
                  </a:cubicBezTo>
                  <a:cubicBezTo>
                    <a:pt x="455" y="0"/>
                    <a:pt x="455" y="0"/>
                    <a:pt x="455" y="0"/>
                  </a:cubicBezTo>
                  <a:cubicBezTo>
                    <a:pt x="487" y="86"/>
                    <a:pt x="510" y="175"/>
                    <a:pt x="525" y="265"/>
                  </a:cubicBezTo>
                  <a:close/>
                </a:path>
              </a:pathLst>
            </a:custGeom>
            <a:solidFill>
              <a:schemeClr val="accent5"/>
            </a:solidFill>
            <a:ln>
              <a:noFill/>
            </a:ln>
          </p:spPr>
          <p:txBody>
            <a:bodyPr spcFirstLastPara="1" wrap="square" lIns="91400" tIns="45700" rIns="91400" bIns="45700" anchor="t" anchorCtr="0">
              <a:noAutofit/>
            </a:bodyPr>
            <a:lstStyle/>
            <a:p>
              <a:pPr marL="0" marR="0" lvl="0" indent="0" algn="l" rtl="0">
                <a:lnSpc>
                  <a:spcPct val="100000"/>
                </a:lnSpc>
                <a:spcBef>
                  <a:spcPts val="0"/>
                </a:spcBef>
                <a:spcAft>
                  <a:spcPts val="0"/>
                </a:spcAft>
                <a:buClr>
                  <a:srgbClr val="000000"/>
                </a:buClr>
                <a:buSzPts val="3599"/>
                <a:buFont typeface="Arial"/>
                <a:buNone/>
              </a:pPr>
              <a:endParaRPr sz="3599" b="0" i="0" u="none" strike="noStrike" cap="none">
                <a:solidFill>
                  <a:srgbClr val="000000"/>
                </a:solidFill>
                <a:latin typeface="Arial"/>
                <a:ea typeface="Arial"/>
                <a:cs typeface="Arial"/>
                <a:sym typeface="Arial"/>
              </a:endParaRPr>
            </a:p>
          </p:txBody>
        </p:sp>
      </p:grpSp>
      <p:pic>
        <p:nvPicPr>
          <p:cNvPr id="205" name="Google Shape;205;g3021a088963_0_294" descr="Real Time Data Icons - Free SVG &amp; PNG Real Time Data Images - Noun Project"/>
          <p:cNvPicPr preferRelativeResize="0"/>
          <p:nvPr/>
        </p:nvPicPr>
        <p:blipFill rotWithShape="1">
          <a:blip r:embed="rId3">
            <a:alphaModFix/>
          </a:blip>
          <a:srcRect/>
          <a:stretch/>
        </p:blipFill>
        <p:spPr>
          <a:xfrm>
            <a:off x="1447079" y="1420176"/>
            <a:ext cx="551352" cy="477856"/>
          </a:xfrm>
          <a:prstGeom prst="rect">
            <a:avLst/>
          </a:prstGeom>
          <a:noFill/>
          <a:ln>
            <a:noFill/>
          </a:ln>
        </p:spPr>
      </p:pic>
      <p:pic>
        <p:nvPicPr>
          <p:cNvPr id="206" name="Google Shape;206;g3021a088963_0_294" descr="High performance - Free business and finance icons"/>
          <p:cNvPicPr preferRelativeResize="0"/>
          <p:nvPr/>
        </p:nvPicPr>
        <p:blipFill rotWithShape="1">
          <a:blip r:embed="rId4">
            <a:alphaModFix/>
          </a:blip>
          <a:srcRect/>
          <a:stretch/>
        </p:blipFill>
        <p:spPr>
          <a:xfrm>
            <a:off x="1448909" y="4057078"/>
            <a:ext cx="509018" cy="509745"/>
          </a:xfrm>
          <a:prstGeom prst="rect">
            <a:avLst/>
          </a:prstGeom>
          <a:noFill/>
          <a:ln>
            <a:noFill/>
          </a:ln>
        </p:spPr>
      </p:pic>
      <p:pic>
        <p:nvPicPr>
          <p:cNvPr id="207" name="Google Shape;207;g3021a088963_0_294" descr="Performance Improvement Icons - Free SVG &amp; PNG Performance Improvement  Images - Noun Project"/>
          <p:cNvPicPr preferRelativeResize="0"/>
          <p:nvPr/>
        </p:nvPicPr>
        <p:blipFill rotWithShape="1">
          <a:blip r:embed="rId5">
            <a:alphaModFix/>
          </a:blip>
          <a:srcRect/>
          <a:stretch/>
        </p:blipFill>
        <p:spPr>
          <a:xfrm>
            <a:off x="1505154" y="2633951"/>
            <a:ext cx="548921" cy="549704"/>
          </a:xfrm>
          <a:prstGeom prst="rect">
            <a:avLst/>
          </a:prstGeom>
          <a:noFill/>
          <a:ln>
            <a:noFill/>
          </a:ln>
        </p:spPr>
      </p:pic>
      <p:sp>
        <p:nvSpPr>
          <p:cNvPr id="208" name="Google Shape;208;g3021a088963_0_294"/>
          <p:cNvSpPr txBox="1"/>
          <p:nvPr/>
        </p:nvSpPr>
        <p:spPr>
          <a:xfrm>
            <a:off x="2978873" y="1170075"/>
            <a:ext cx="5576100" cy="1878000"/>
          </a:xfrm>
          <a:prstGeom prst="rect">
            <a:avLst/>
          </a:prstGeom>
          <a:noFill/>
          <a:ln>
            <a:noFill/>
          </a:ln>
        </p:spPr>
        <p:txBody>
          <a:bodyPr spcFirstLastPara="1" wrap="square" lIns="0" tIns="0" rIns="0" bIns="0" anchor="ctr" anchorCtr="0">
            <a:spAutoFit/>
          </a:bodyPr>
          <a:lstStyle/>
          <a:p>
            <a:pPr marL="457200" lvl="0" indent="-355600" algn="l" rtl="0">
              <a:lnSpc>
                <a:spcPct val="115000"/>
              </a:lnSpc>
              <a:spcBef>
                <a:spcPts val="0"/>
              </a:spcBef>
              <a:spcAft>
                <a:spcPts val="0"/>
              </a:spcAft>
              <a:buClr>
                <a:srgbClr val="007A87"/>
              </a:buClr>
              <a:buSzPts val="2000"/>
              <a:buFont typeface="Calibri"/>
              <a:buChar char="●"/>
            </a:pPr>
            <a:r>
              <a:rPr lang="en-US" sz="2000" b="1" dirty="0">
                <a:solidFill>
                  <a:srgbClr val="007A87"/>
                </a:solidFill>
                <a:latin typeface="Montserrat"/>
                <a:ea typeface="Montserrat"/>
                <a:cs typeface="Montserrat"/>
                <a:sym typeface="Montserrat"/>
              </a:rPr>
              <a:t>Volume, Velocity and Veracity of Data </a:t>
            </a:r>
            <a:r>
              <a:rPr lang="en-US" sz="2000" dirty="0">
                <a:solidFill>
                  <a:schemeClr val="dk1"/>
                </a:solidFill>
                <a:latin typeface="Montserrat"/>
                <a:ea typeface="Montserrat"/>
                <a:cs typeface="Montserrat"/>
                <a:sym typeface="Montserrat"/>
              </a:rPr>
              <a:t>Storage, Transfer, Update, Streaming, Integration, Standardization, Accessibility, Security</a:t>
            </a:r>
            <a:endParaRPr sz="2000" dirty="0">
              <a:solidFill>
                <a:schemeClr val="dk1"/>
              </a:solidFill>
              <a:latin typeface="Montserrat"/>
              <a:ea typeface="Montserrat"/>
              <a:cs typeface="Montserrat"/>
              <a:sym typeface="Montserrat"/>
            </a:endParaRPr>
          </a:p>
          <a:p>
            <a:pPr marL="0" lvl="0" indent="0" algn="l" rtl="0">
              <a:lnSpc>
                <a:spcPct val="115000"/>
              </a:lnSpc>
              <a:spcBef>
                <a:spcPts val="1200"/>
              </a:spcBef>
              <a:spcAft>
                <a:spcPts val="1200"/>
              </a:spcAft>
              <a:buNone/>
            </a:pPr>
            <a:endParaRPr sz="2000" b="1" dirty="0">
              <a:solidFill>
                <a:srgbClr val="00717D"/>
              </a:solidFill>
              <a:latin typeface="Montserrat"/>
              <a:ea typeface="Montserrat"/>
              <a:cs typeface="Montserrat"/>
              <a:sym typeface="Montserrat"/>
            </a:endParaRPr>
          </a:p>
        </p:txBody>
      </p:sp>
      <p:sp>
        <p:nvSpPr>
          <p:cNvPr id="209" name="Google Shape;209;g3021a088963_0_294"/>
          <p:cNvSpPr txBox="1"/>
          <p:nvPr/>
        </p:nvSpPr>
        <p:spPr>
          <a:xfrm>
            <a:off x="2902675" y="3629700"/>
            <a:ext cx="5576100" cy="2062500"/>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rgbClr val="007A87"/>
              </a:buClr>
              <a:buSzPts val="2000"/>
              <a:buFont typeface="Calibri"/>
              <a:buChar char="●"/>
            </a:pPr>
            <a:r>
              <a:rPr lang="en-US" sz="2000" b="1" dirty="0">
                <a:solidFill>
                  <a:srgbClr val="007A87"/>
                </a:solidFill>
                <a:latin typeface="Montserrat"/>
                <a:ea typeface="Montserrat"/>
                <a:cs typeface="Montserrat"/>
                <a:sym typeface="Montserrat"/>
              </a:rPr>
              <a:t>Efficiency and Scalability of Systems </a:t>
            </a:r>
            <a:r>
              <a:rPr lang="en-US" sz="2000" dirty="0">
                <a:solidFill>
                  <a:schemeClr val="dk1"/>
                </a:solidFill>
                <a:latin typeface="Montserrat"/>
                <a:ea typeface="Montserrat"/>
                <a:cs typeface="Montserrat"/>
                <a:sym typeface="Montserrat"/>
              </a:rPr>
              <a:t>System deployment on cloud, Optimizing algorithms, Time-cost balancing</a:t>
            </a:r>
            <a:endParaRPr sz="2000" dirty="0">
              <a:solidFill>
                <a:schemeClr val="dk1"/>
              </a:solidFill>
              <a:latin typeface="Montserrat"/>
              <a:ea typeface="Montserrat"/>
              <a:cs typeface="Montserrat"/>
              <a:sym typeface="Montserrat"/>
            </a:endParaRPr>
          </a:p>
          <a:p>
            <a:pPr marL="0" lvl="0" indent="0" algn="l" rtl="0">
              <a:lnSpc>
                <a:spcPct val="115000"/>
              </a:lnSpc>
              <a:spcBef>
                <a:spcPts val="1200"/>
              </a:spcBef>
              <a:spcAft>
                <a:spcPts val="1200"/>
              </a:spcAft>
              <a:buNone/>
            </a:pPr>
            <a:endParaRPr sz="2000" dirty="0">
              <a:solidFill>
                <a:schemeClr val="dk2"/>
              </a:solidFill>
              <a:latin typeface="Montserrat"/>
              <a:ea typeface="Montserrat"/>
              <a:cs typeface="Montserrat"/>
              <a:sym typeface="Montserrat"/>
            </a:endParaRPr>
          </a:p>
        </p:txBody>
      </p:sp>
      <p:sp>
        <p:nvSpPr>
          <p:cNvPr id="210" name="Google Shape;210;g3021a088963_0_294"/>
          <p:cNvSpPr txBox="1"/>
          <p:nvPr/>
        </p:nvSpPr>
        <p:spPr>
          <a:xfrm>
            <a:off x="2868700" y="2542550"/>
            <a:ext cx="6173400" cy="1881000"/>
          </a:xfrm>
          <a:prstGeom prst="rect">
            <a:avLst/>
          </a:prstGeom>
          <a:noFill/>
          <a:ln>
            <a:noFill/>
          </a:ln>
        </p:spPr>
        <p:txBody>
          <a:bodyPr spcFirstLastPara="1" wrap="square" lIns="91425" tIns="91425" rIns="91425" bIns="91425" anchor="t" anchorCtr="0">
            <a:normAutofit/>
          </a:bodyPr>
          <a:lstStyle/>
          <a:p>
            <a:pPr marL="457200" lvl="0" indent="-355600" algn="l" rtl="0">
              <a:lnSpc>
                <a:spcPct val="115000"/>
              </a:lnSpc>
              <a:spcBef>
                <a:spcPts val="0"/>
              </a:spcBef>
              <a:spcAft>
                <a:spcPts val="0"/>
              </a:spcAft>
              <a:buClr>
                <a:srgbClr val="007A87"/>
              </a:buClr>
              <a:buSzPts val="2000"/>
              <a:buFont typeface="Calibri"/>
              <a:buChar char="●"/>
            </a:pPr>
            <a:r>
              <a:rPr lang="en-US" sz="2000" b="1" dirty="0">
                <a:solidFill>
                  <a:srgbClr val="007A87"/>
                </a:solidFill>
                <a:latin typeface="Montserrat"/>
                <a:ea typeface="Montserrat"/>
                <a:cs typeface="Montserrat"/>
                <a:sym typeface="Montserrat"/>
              </a:rPr>
              <a:t>Analysis and Visualization Complexity </a:t>
            </a:r>
            <a:r>
              <a:rPr lang="en-US" sz="2000" dirty="0">
                <a:solidFill>
                  <a:schemeClr val="dk1"/>
                </a:solidFill>
                <a:latin typeface="Montserrat"/>
                <a:ea typeface="Montserrat"/>
                <a:cs typeface="Montserrat"/>
                <a:sym typeface="Montserrat"/>
              </a:rPr>
              <a:t>Coding Requirement, Resource Management, Visualization Customization</a:t>
            </a:r>
            <a:endParaRPr sz="2000" b="1" dirty="0">
              <a:solidFill>
                <a:srgbClr val="007A87"/>
              </a:solidFill>
              <a:latin typeface="Montserrat"/>
              <a:ea typeface="Montserrat"/>
              <a:cs typeface="Montserrat"/>
              <a:sym typeface="Montserrat"/>
            </a:endParaRPr>
          </a:p>
          <a:p>
            <a:pPr marL="0" lvl="0" indent="0" algn="l" rtl="0">
              <a:lnSpc>
                <a:spcPct val="115000"/>
              </a:lnSpc>
              <a:spcBef>
                <a:spcPts val="1200"/>
              </a:spcBef>
              <a:spcAft>
                <a:spcPts val="1200"/>
              </a:spcAft>
              <a:buNone/>
            </a:pPr>
            <a:endParaRPr sz="2000" dirty="0">
              <a:latin typeface="Montserrat"/>
              <a:ea typeface="Montserrat"/>
              <a:cs typeface="Montserrat"/>
              <a:sym typeface="Montserrat"/>
            </a:endParaRPr>
          </a:p>
        </p:txBody>
      </p:sp>
      <p:sp>
        <p:nvSpPr>
          <p:cNvPr id="211" name="Google Shape;211;g3021a088963_0_29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t>15</a:t>
            </a:fld>
            <a:endParaRPr/>
          </a:p>
        </p:txBody>
      </p:sp>
      <p:sp>
        <p:nvSpPr>
          <p:cNvPr id="212" name="Google Shape;212;g3021a088963_0_294"/>
          <p:cNvSpPr txBox="1"/>
          <p:nvPr/>
        </p:nvSpPr>
        <p:spPr>
          <a:xfrm>
            <a:off x="0" y="445025"/>
            <a:ext cx="8520600" cy="572700"/>
          </a:xfrm>
          <a:prstGeom prst="rect">
            <a:avLst/>
          </a:prstGeom>
          <a:solidFill>
            <a:srgbClr val="1B7A86"/>
          </a:solid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endParaRPr sz="2800" b="1">
              <a:solidFill>
                <a:schemeClr val="lt1"/>
              </a:solidFill>
              <a:latin typeface="Montserrat"/>
              <a:ea typeface="Montserrat"/>
              <a:cs typeface="Montserrat"/>
              <a:sym typeface="Montserrat"/>
            </a:endParaRPr>
          </a:p>
        </p:txBody>
      </p:sp>
      <p:sp>
        <p:nvSpPr>
          <p:cNvPr id="213" name="Google Shape;213;g3021a088963_0_294"/>
          <p:cNvSpPr txBox="1"/>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a:bodyPr>
          <a:lstStyle/>
          <a:p>
            <a:pPr marL="0" lvl="0" indent="0" algn="l" rtl="0">
              <a:lnSpc>
                <a:spcPct val="90000"/>
              </a:lnSpc>
              <a:spcBef>
                <a:spcPts val="0"/>
              </a:spcBef>
              <a:spcAft>
                <a:spcPts val="0"/>
              </a:spcAft>
              <a:buNone/>
            </a:pPr>
            <a:r>
              <a:rPr lang="en-US" sz="2500" b="1" dirty="0">
                <a:solidFill>
                  <a:schemeClr val="lt1"/>
                </a:solidFill>
                <a:latin typeface="Montserrat"/>
                <a:ea typeface="Montserrat"/>
                <a:cs typeface="Montserrat"/>
                <a:sym typeface="Montserrat"/>
              </a:rPr>
              <a:t>Challenges in Geospatial Big Data Analytics</a:t>
            </a:r>
            <a:endParaRPr sz="2500" b="1" dirty="0">
              <a:solidFill>
                <a:schemeClr val="lt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g3021a088963_0_314"/>
          <p:cNvSpPr txBox="1"/>
          <p:nvPr/>
        </p:nvSpPr>
        <p:spPr>
          <a:xfrm>
            <a:off x="990600" y="1206500"/>
            <a:ext cx="7922100" cy="307800"/>
          </a:xfrm>
          <a:prstGeom prst="rect">
            <a:avLst/>
          </a:prstGeom>
          <a:noFill/>
          <a:ln>
            <a:noFill/>
          </a:ln>
        </p:spPr>
        <p:txBody>
          <a:bodyPr spcFirstLastPara="1" wrap="square" lIns="0" tIns="0" rIns="0" bIns="0" anchor="ctr" anchorCtr="0">
            <a:spAutoFit/>
          </a:bodyPr>
          <a:lstStyle/>
          <a:p>
            <a:pPr marL="0" lvl="0" indent="0" algn="l" rtl="0">
              <a:lnSpc>
                <a:spcPct val="115000"/>
              </a:lnSpc>
              <a:spcBef>
                <a:spcPts val="0"/>
              </a:spcBef>
              <a:spcAft>
                <a:spcPts val="1200"/>
              </a:spcAft>
              <a:buNone/>
            </a:pPr>
            <a:r>
              <a:rPr lang="en-US" sz="2000" dirty="0">
                <a:solidFill>
                  <a:schemeClr val="dk1"/>
                </a:solidFill>
                <a:latin typeface="Montserrat"/>
                <a:ea typeface="Montserrat"/>
                <a:cs typeface="Montserrat"/>
                <a:sym typeface="Montserrat"/>
              </a:rPr>
              <a:t>Move geospatial process from desktops to clouds / clusters</a:t>
            </a:r>
            <a:endParaRPr sz="2000" i="0" u="none" strike="noStrike" cap="none" dirty="0">
              <a:solidFill>
                <a:schemeClr val="dk1"/>
              </a:solidFill>
              <a:latin typeface="Montserrat"/>
              <a:ea typeface="Montserrat"/>
              <a:cs typeface="Montserrat"/>
              <a:sym typeface="Montserrat"/>
            </a:endParaRPr>
          </a:p>
        </p:txBody>
      </p:sp>
      <p:sp>
        <p:nvSpPr>
          <p:cNvPr id="219" name="Google Shape;219;g3021a088963_0_314"/>
          <p:cNvSpPr txBox="1"/>
          <p:nvPr/>
        </p:nvSpPr>
        <p:spPr>
          <a:xfrm>
            <a:off x="990600" y="2048750"/>
            <a:ext cx="8604600" cy="815700"/>
          </a:xfrm>
          <a:prstGeom prst="rect">
            <a:avLst/>
          </a:prstGeom>
          <a:noFill/>
          <a:ln>
            <a:noFill/>
          </a:ln>
        </p:spPr>
        <p:txBody>
          <a:bodyPr spcFirstLastPara="1" wrap="square" lIns="0" tIns="0" rIns="0" bIns="0" anchor="ctr" anchorCtr="0">
            <a:spAutoFit/>
          </a:bodyPr>
          <a:lstStyle/>
          <a:p>
            <a:pPr marL="0" lvl="0" indent="0" algn="l" rtl="0">
              <a:lnSpc>
                <a:spcPct val="115000"/>
              </a:lnSpc>
              <a:spcBef>
                <a:spcPts val="0"/>
              </a:spcBef>
              <a:spcAft>
                <a:spcPts val="0"/>
              </a:spcAft>
              <a:buNone/>
            </a:pPr>
            <a:r>
              <a:rPr lang="en-US" sz="2000" dirty="0">
                <a:solidFill>
                  <a:schemeClr val="dk1"/>
                </a:solidFill>
                <a:latin typeface="Montserrat"/>
                <a:ea typeface="Montserrat"/>
                <a:cs typeface="Montserrat"/>
                <a:sym typeface="Montserrat"/>
              </a:rPr>
              <a:t>Manage data storage in proximity with tools for efficient access</a:t>
            </a:r>
            <a:endParaRPr sz="2000" dirty="0">
              <a:solidFill>
                <a:schemeClr val="dk1"/>
              </a:solidFill>
              <a:latin typeface="Montserrat"/>
              <a:ea typeface="Montserrat"/>
              <a:cs typeface="Montserrat"/>
              <a:sym typeface="Montserrat"/>
            </a:endParaRPr>
          </a:p>
          <a:p>
            <a:pPr marL="0" marR="0" lvl="0" indent="0" algn="l" rtl="0">
              <a:lnSpc>
                <a:spcPct val="100000"/>
              </a:lnSpc>
              <a:spcBef>
                <a:spcPts val="1200"/>
              </a:spcBef>
              <a:spcAft>
                <a:spcPts val="0"/>
              </a:spcAft>
              <a:buClr>
                <a:srgbClr val="000000"/>
              </a:buClr>
              <a:buSzPts val="1200"/>
              <a:buFont typeface="Arial"/>
              <a:buNone/>
            </a:pPr>
            <a:endParaRPr sz="2000" dirty="0">
              <a:solidFill>
                <a:schemeClr val="dk1"/>
              </a:solidFill>
              <a:latin typeface="Montserrat"/>
              <a:ea typeface="Montserrat"/>
              <a:cs typeface="Montserrat"/>
              <a:sym typeface="Montserrat"/>
            </a:endParaRPr>
          </a:p>
        </p:txBody>
      </p:sp>
      <p:sp>
        <p:nvSpPr>
          <p:cNvPr id="220" name="Google Shape;220;g3021a088963_0_314"/>
          <p:cNvSpPr txBox="1"/>
          <p:nvPr/>
        </p:nvSpPr>
        <p:spPr>
          <a:xfrm>
            <a:off x="997725" y="2840075"/>
            <a:ext cx="7990200" cy="307800"/>
          </a:xfrm>
          <a:prstGeom prst="rect">
            <a:avLst/>
          </a:prstGeom>
          <a:noFill/>
          <a:ln>
            <a:noFill/>
          </a:ln>
        </p:spPr>
        <p:txBody>
          <a:bodyPr spcFirstLastPara="1" wrap="square" lIns="0" tIns="0" rIns="0" bIns="0" anchor="ctr" anchorCtr="0">
            <a:spAutoFit/>
          </a:bodyPr>
          <a:lstStyle/>
          <a:p>
            <a:pPr marL="0" lvl="0" indent="0" algn="l" rtl="0">
              <a:lnSpc>
                <a:spcPct val="115000"/>
              </a:lnSpc>
              <a:spcBef>
                <a:spcPts val="0"/>
              </a:spcBef>
              <a:spcAft>
                <a:spcPts val="1200"/>
              </a:spcAft>
              <a:buNone/>
            </a:pPr>
            <a:r>
              <a:rPr lang="en-US" sz="2000" dirty="0">
                <a:solidFill>
                  <a:schemeClr val="dk1"/>
                </a:solidFill>
                <a:latin typeface="Montserrat"/>
                <a:ea typeface="Montserrat"/>
                <a:cs typeface="Montserrat"/>
                <a:sym typeface="Montserrat"/>
              </a:rPr>
              <a:t>Leverage GPU-based solutions for high performance tasks</a:t>
            </a:r>
            <a:endParaRPr sz="2000" dirty="0">
              <a:solidFill>
                <a:schemeClr val="dk1"/>
              </a:solidFill>
              <a:latin typeface="Montserrat"/>
              <a:ea typeface="Montserrat"/>
              <a:cs typeface="Montserrat"/>
              <a:sym typeface="Montserrat"/>
            </a:endParaRPr>
          </a:p>
        </p:txBody>
      </p:sp>
      <p:sp>
        <p:nvSpPr>
          <p:cNvPr id="221" name="Google Shape;221;g3021a088963_0_314"/>
          <p:cNvSpPr txBox="1"/>
          <p:nvPr/>
        </p:nvSpPr>
        <p:spPr>
          <a:xfrm>
            <a:off x="921525" y="3428450"/>
            <a:ext cx="4560600" cy="369300"/>
          </a:xfrm>
          <a:prstGeom prst="rect">
            <a:avLst/>
          </a:prstGeom>
          <a:noFill/>
          <a:ln>
            <a:noFill/>
          </a:ln>
        </p:spPr>
        <p:txBody>
          <a:bodyPr spcFirstLastPara="1" wrap="square" lIns="0" tIns="0" rIns="0" bIns="0" anchor="ctr" anchorCtr="0">
            <a:spAutoFit/>
          </a:bodyPr>
          <a:lstStyle/>
          <a:p>
            <a:pPr marL="0" marR="0" lvl="0" indent="0" algn="l" rtl="0">
              <a:lnSpc>
                <a:spcPct val="115000"/>
              </a:lnSpc>
              <a:spcBef>
                <a:spcPts val="0"/>
              </a:spcBef>
              <a:spcAft>
                <a:spcPts val="0"/>
              </a:spcAft>
              <a:buClr>
                <a:schemeClr val="dk1"/>
              </a:buClr>
              <a:buSzPts val="1100"/>
              <a:buFont typeface="Arial"/>
              <a:buNone/>
            </a:pPr>
            <a:endParaRPr sz="2400" i="0" u="none" strike="noStrike" cap="none">
              <a:solidFill>
                <a:schemeClr val="dk1"/>
              </a:solidFill>
              <a:latin typeface="Calibri"/>
              <a:ea typeface="Calibri"/>
              <a:cs typeface="Calibri"/>
              <a:sym typeface="Calibri"/>
            </a:endParaRPr>
          </a:p>
        </p:txBody>
      </p:sp>
      <p:sp>
        <p:nvSpPr>
          <p:cNvPr id="222" name="Google Shape;222;g3021a088963_0_314"/>
          <p:cNvSpPr txBox="1"/>
          <p:nvPr/>
        </p:nvSpPr>
        <p:spPr>
          <a:xfrm>
            <a:off x="914400" y="4575500"/>
            <a:ext cx="7990200" cy="307800"/>
          </a:xfrm>
          <a:prstGeom prst="rect">
            <a:avLst/>
          </a:prstGeom>
          <a:noFill/>
          <a:ln>
            <a:noFill/>
          </a:ln>
        </p:spPr>
        <p:txBody>
          <a:bodyPr spcFirstLastPara="1" wrap="square" lIns="0" tIns="0" rIns="0" bIns="0" anchor="ctr" anchorCtr="0">
            <a:spAutoFit/>
          </a:bodyPr>
          <a:lstStyle/>
          <a:p>
            <a:pPr marL="0" lvl="0" indent="0" algn="l" rtl="0">
              <a:lnSpc>
                <a:spcPct val="115000"/>
              </a:lnSpc>
              <a:spcBef>
                <a:spcPts val="0"/>
              </a:spcBef>
              <a:spcAft>
                <a:spcPts val="1200"/>
              </a:spcAft>
              <a:buNone/>
            </a:pPr>
            <a:r>
              <a:rPr lang="en-US" sz="2000">
                <a:solidFill>
                  <a:schemeClr val="dk1"/>
                </a:solidFill>
                <a:latin typeface="Montserrat"/>
                <a:ea typeface="Montserrat"/>
                <a:cs typeface="Montserrat"/>
                <a:sym typeface="Montserrat"/>
              </a:rPr>
              <a:t>Containerize applications for rapid deployment and shut down</a:t>
            </a:r>
            <a:endParaRPr sz="2000">
              <a:solidFill>
                <a:schemeClr val="dk1"/>
              </a:solidFill>
              <a:latin typeface="Montserrat"/>
              <a:ea typeface="Montserrat"/>
              <a:cs typeface="Montserrat"/>
              <a:sym typeface="Montserrat"/>
            </a:endParaRPr>
          </a:p>
        </p:txBody>
      </p:sp>
      <p:sp>
        <p:nvSpPr>
          <p:cNvPr id="223" name="Google Shape;223;g3021a088963_0_314"/>
          <p:cNvSpPr/>
          <p:nvPr/>
        </p:nvSpPr>
        <p:spPr>
          <a:xfrm>
            <a:off x="328748" y="1177144"/>
            <a:ext cx="516600" cy="478200"/>
          </a:xfrm>
          <a:prstGeom prst="ellipse">
            <a:avLst/>
          </a:prstGeom>
          <a:solidFill>
            <a:srgbClr val="007A8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24" name="Google Shape;224;g3021a088963_0_314"/>
          <p:cNvGrpSpPr/>
          <p:nvPr/>
        </p:nvGrpSpPr>
        <p:grpSpPr>
          <a:xfrm>
            <a:off x="328748" y="4501898"/>
            <a:ext cx="516584" cy="478200"/>
            <a:chOff x="3855330" y="3157725"/>
            <a:chExt cx="534600" cy="478200"/>
          </a:xfrm>
        </p:grpSpPr>
        <p:sp>
          <p:nvSpPr>
            <p:cNvPr id="225" name="Google Shape;225;g3021a088963_0_314"/>
            <p:cNvSpPr/>
            <p:nvPr/>
          </p:nvSpPr>
          <p:spPr>
            <a:xfrm>
              <a:off x="3855330" y="3157725"/>
              <a:ext cx="534600" cy="478200"/>
            </a:xfrm>
            <a:prstGeom prst="ellipse">
              <a:avLst/>
            </a:prstGeom>
            <a:solidFill>
              <a:srgbClr val="00717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226" name="Google Shape;226;g3021a088963_0_314" descr="White database 5 icon - Free white database icons"/>
            <p:cNvPicPr preferRelativeResize="0"/>
            <p:nvPr/>
          </p:nvPicPr>
          <p:blipFill rotWithShape="1">
            <a:blip r:embed="rId3">
              <a:alphaModFix/>
            </a:blip>
            <a:srcRect/>
            <a:stretch/>
          </p:blipFill>
          <p:spPr>
            <a:xfrm>
              <a:off x="3949331" y="3229083"/>
              <a:ext cx="334904" cy="299480"/>
            </a:xfrm>
            <a:prstGeom prst="rect">
              <a:avLst/>
            </a:prstGeom>
            <a:noFill/>
            <a:ln>
              <a:noFill/>
            </a:ln>
          </p:spPr>
        </p:pic>
      </p:grpSp>
      <p:sp>
        <p:nvSpPr>
          <p:cNvPr id="227" name="Google Shape;227;g3021a088963_0_314"/>
          <p:cNvSpPr/>
          <p:nvPr/>
        </p:nvSpPr>
        <p:spPr>
          <a:xfrm>
            <a:off x="328748" y="3594511"/>
            <a:ext cx="516600" cy="478200"/>
          </a:xfrm>
          <a:prstGeom prst="ellipse">
            <a:avLst/>
          </a:prstGeom>
          <a:solidFill>
            <a:srgbClr val="00717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8" name="Google Shape;228;g3021a088963_0_314"/>
          <p:cNvSpPr/>
          <p:nvPr/>
        </p:nvSpPr>
        <p:spPr>
          <a:xfrm>
            <a:off x="328750" y="2763322"/>
            <a:ext cx="516600" cy="478200"/>
          </a:xfrm>
          <a:prstGeom prst="ellipse">
            <a:avLst/>
          </a:prstGeom>
          <a:solidFill>
            <a:srgbClr val="00717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9" name="Google Shape;229;g3021a088963_0_314"/>
          <p:cNvSpPr/>
          <p:nvPr/>
        </p:nvSpPr>
        <p:spPr>
          <a:xfrm>
            <a:off x="328750" y="2008333"/>
            <a:ext cx="516600" cy="478200"/>
          </a:xfrm>
          <a:prstGeom prst="ellipse">
            <a:avLst/>
          </a:prstGeom>
          <a:solidFill>
            <a:srgbClr val="00717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30" name="Google Shape;230;g3021a088963_0_314"/>
          <p:cNvCxnSpPr/>
          <p:nvPr/>
        </p:nvCxnSpPr>
        <p:spPr>
          <a:xfrm>
            <a:off x="405012" y="2664355"/>
            <a:ext cx="8604600" cy="9000"/>
          </a:xfrm>
          <a:prstGeom prst="straightConnector1">
            <a:avLst/>
          </a:prstGeom>
          <a:noFill/>
          <a:ln w="9525" cap="flat" cmpd="sng">
            <a:solidFill>
              <a:srgbClr val="7F7F7F"/>
            </a:solidFill>
            <a:prstDash val="dot"/>
            <a:round/>
            <a:headEnd type="none" w="sm" len="sm"/>
            <a:tailEnd type="none" w="sm" len="sm"/>
          </a:ln>
        </p:spPr>
      </p:cxnSp>
      <p:cxnSp>
        <p:nvCxnSpPr>
          <p:cNvPr id="231" name="Google Shape;231;g3021a088963_0_314"/>
          <p:cNvCxnSpPr/>
          <p:nvPr/>
        </p:nvCxnSpPr>
        <p:spPr>
          <a:xfrm>
            <a:off x="404962" y="1858068"/>
            <a:ext cx="8604600" cy="9000"/>
          </a:xfrm>
          <a:prstGeom prst="straightConnector1">
            <a:avLst/>
          </a:prstGeom>
          <a:noFill/>
          <a:ln w="9525" cap="flat" cmpd="sng">
            <a:solidFill>
              <a:srgbClr val="7F7F7F"/>
            </a:solidFill>
            <a:prstDash val="dot"/>
            <a:round/>
            <a:headEnd type="none" w="sm" len="sm"/>
            <a:tailEnd type="none" w="sm" len="sm"/>
          </a:ln>
        </p:spPr>
      </p:cxnSp>
      <p:cxnSp>
        <p:nvCxnSpPr>
          <p:cNvPr id="232" name="Google Shape;232;g3021a088963_0_314"/>
          <p:cNvCxnSpPr/>
          <p:nvPr/>
        </p:nvCxnSpPr>
        <p:spPr>
          <a:xfrm>
            <a:off x="405012" y="3416780"/>
            <a:ext cx="8604600" cy="9000"/>
          </a:xfrm>
          <a:prstGeom prst="straightConnector1">
            <a:avLst/>
          </a:prstGeom>
          <a:noFill/>
          <a:ln w="9525" cap="flat" cmpd="sng">
            <a:solidFill>
              <a:srgbClr val="7F7F7F"/>
            </a:solidFill>
            <a:prstDash val="dot"/>
            <a:round/>
            <a:headEnd type="none" w="sm" len="sm"/>
            <a:tailEnd type="none" w="sm" len="sm"/>
          </a:ln>
        </p:spPr>
      </p:cxnSp>
      <p:cxnSp>
        <p:nvCxnSpPr>
          <p:cNvPr id="233" name="Google Shape;233;g3021a088963_0_314"/>
          <p:cNvCxnSpPr/>
          <p:nvPr/>
        </p:nvCxnSpPr>
        <p:spPr>
          <a:xfrm>
            <a:off x="404962" y="4318330"/>
            <a:ext cx="8604600" cy="9000"/>
          </a:xfrm>
          <a:prstGeom prst="straightConnector1">
            <a:avLst/>
          </a:prstGeom>
          <a:noFill/>
          <a:ln w="9525" cap="flat" cmpd="sng">
            <a:solidFill>
              <a:srgbClr val="7F7F7F"/>
            </a:solidFill>
            <a:prstDash val="dot"/>
            <a:round/>
            <a:headEnd type="none" w="sm" len="sm"/>
            <a:tailEnd type="none" w="sm" len="sm"/>
          </a:ln>
        </p:spPr>
      </p:cxnSp>
      <p:sp>
        <p:nvSpPr>
          <p:cNvPr id="234" name="Google Shape;234;g3021a088963_0_314"/>
          <p:cNvSpPr txBox="1"/>
          <p:nvPr/>
        </p:nvSpPr>
        <p:spPr>
          <a:xfrm>
            <a:off x="921525" y="3560975"/>
            <a:ext cx="7832400" cy="492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US" sz="2000" dirty="0">
                <a:solidFill>
                  <a:schemeClr val="dk1"/>
                </a:solidFill>
                <a:latin typeface="Montserrat"/>
                <a:ea typeface="Montserrat"/>
                <a:cs typeface="Montserrat"/>
                <a:sym typeface="Montserrat"/>
              </a:rPr>
              <a:t>Scale applications based on the computing needs </a:t>
            </a:r>
            <a:endParaRPr sz="2000" dirty="0">
              <a:solidFill>
                <a:schemeClr val="dk1"/>
              </a:solidFill>
              <a:latin typeface="Montserrat"/>
              <a:ea typeface="Montserrat"/>
              <a:cs typeface="Montserrat"/>
              <a:sym typeface="Montserrat"/>
            </a:endParaRPr>
          </a:p>
        </p:txBody>
      </p:sp>
      <p:pic>
        <p:nvPicPr>
          <p:cNvPr id="235" name="Google Shape;235;g3021a088963_0_314"/>
          <p:cNvPicPr preferRelativeResize="0"/>
          <p:nvPr/>
        </p:nvPicPr>
        <p:blipFill rotWithShape="1">
          <a:blip r:embed="rId4">
            <a:alphaModFix/>
          </a:blip>
          <a:srcRect/>
          <a:stretch/>
        </p:blipFill>
        <p:spPr>
          <a:xfrm>
            <a:off x="449875" y="3682345"/>
            <a:ext cx="274320" cy="274320"/>
          </a:xfrm>
          <a:prstGeom prst="rect">
            <a:avLst/>
          </a:prstGeom>
          <a:noFill/>
          <a:ln>
            <a:noFill/>
          </a:ln>
        </p:spPr>
      </p:pic>
      <p:pic>
        <p:nvPicPr>
          <p:cNvPr id="236" name="Google Shape;236;g3021a088963_0_314"/>
          <p:cNvPicPr preferRelativeResize="0"/>
          <p:nvPr/>
        </p:nvPicPr>
        <p:blipFill rotWithShape="1">
          <a:blip r:embed="rId5">
            <a:alphaModFix/>
          </a:blip>
          <a:srcRect/>
          <a:stretch/>
        </p:blipFill>
        <p:spPr>
          <a:xfrm>
            <a:off x="456439" y="2135114"/>
            <a:ext cx="261192" cy="261192"/>
          </a:xfrm>
          <a:prstGeom prst="rect">
            <a:avLst/>
          </a:prstGeom>
          <a:noFill/>
          <a:ln>
            <a:noFill/>
          </a:ln>
        </p:spPr>
      </p:pic>
      <p:pic>
        <p:nvPicPr>
          <p:cNvPr id="237" name="Google Shape;237;g3021a088963_0_314"/>
          <p:cNvPicPr preferRelativeResize="0"/>
          <p:nvPr/>
        </p:nvPicPr>
        <p:blipFill rotWithShape="1">
          <a:blip r:embed="rId6">
            <a:alphaModFix/>
          </a:blip>
          <a:srcRect/>
          <a:stretch/>
        </p:blipFill>
        <p:spPr>
          <a:xfrm>
            <a:off x="456439" y="1281546"/>
            <a:ext cx="261192" cy="261192"/>
          </a:xfrm>
          <a:prstGeom prst="rect">
            <a:avLst/>
          </a:prstGeom>
          <a:noFill/>
          <a:ln>
            <a:noFill/>
          </a:ln>
        </p:spPr>
      </p:pic>
      <p:pic>
        <p:nvPicPr>
          <p:cNvPr id="238" name="Google Shape;238;g3021a088963_0_314" descr="High Performance Computing Icon Photos and Images | Shutterstock"/>
          <p:cNvPicPr preferRelativeResize="0"/>
          <p:nvPr/>
        </p:nvPicPr>
        <p:blipFill rotWithShape="1">
          <a:blip r:embed="rId7">
            <a:alphaModFix/>
          </a:blip>
          <a:srcRect l="53692" t="20054" r="3548" b="20805"/>
          <a:stretch/>
        </p:blipFill>
        <p:spPr>
          <a:xfrm>
            <a:off x="392607" y="2861412"/>
            <a:ext cx="388860" cy="267988"/>
          </a:xfrm>
          <a:prstGeom prst="rect">
            <a:avLst/>
          </a:prstGeom>
          <a:noFill/>
          <a:ln>
            <a:noFill/>
          </a:ln>
        </p:spPr>
      </p:pic>
      <p:sp>
        <p:nvSpPr>
          <p:cNvPr id="239" name="Google Shape;239;g3021a088963_0_3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t>16</a:t>
            </a:fld>
            <a:endParaRPr/>
          </a:p>
        </p:txBody>
      </p:sp>
      <p:sp>
        <p:nvSpPr>
          <p:cNvPr id="240" name="Google Shape;240;g3021a088963_0_314"/>
          <p:cNvSpPr txBox="1"/>
          <p:nvPr/>
        </p:nvSpPr>
        <p:spPr>
          <a:xfrm>
            <a:off x="0" y="445025"/>
            <a:ext cx="8520600" cy="572700"/>
          </a:xfrm>
          <a:prstGeom prst="rect">
            <a:avLst/>
          </a:prstGeom>
          <a:solidFill>
            <a:srgbClr val="1B7A86"/>
          </a:solid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endParaRPr sz="2800" b="1">
              <a:solidFill>
                <a:schemeClr val="lt1"/>
              </a:solidFill>
              <a:latin typeface="Montserrat"/>
              <a:ea typeface="Montserrat"/>
              <a:cs typeface="Montserrat"/>
              <a:sym typeface="Montserrat"/>
            </a:endParaRPr>
          </a:p>
        </p:txBody>
      </p:sp>
      <p:sp>
        <p:nvSpPr>
          <p:cNvPr id="241" name="Google Shape;241;g3021a088963_0_314"/>
          <p:cNvSpPr txBox="1"/>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a:bodyPr>
          <a:lstStyle/>
          <a:p>
            <a:pPr marL="0" lvl="0" indent="0" algn="l" rtl="0">
              <a:lnSpc>
                <a:spcPct val="90000"/>
              </a:lnSpc>
              <a:spcBef>
                <a:spcPts val="0"/>
              </a:spcBef>
              <a:spcAft>
                <a:spcPts val="0"/>
              </a:spcAft>
              <a:buNone/>
            </a:pPr>
            <a:r>
              <a:rPr lang="en-US" sz="2500" b="1">
                <a:solidFill>
                  <a:schemeClr val="lt1"/>
                </a:solidFill>
                <a:latin typeface="Montserrat"/>
                <a:ea typeface="Montserrat"/>
                <a:cs typeface="Montserrat"/>
                <a:sym typeface="Montserrat"/>
              </a:rPr>
              <a:t>Approaches</a:t>
            </a:r>
            <a:endParaRPr sz="2500" b="1">
              <a:solidFill>
                <a:schemeClr val="lt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6"/>
          <p:cNvSpPr txBox="1">
            <a:spLocks noGrp="1"/>
          </p:cNvSpPr>
          <p:nvPr>
            <p:ph type="title"/>
          </p:nvPr>
        </p:nvSpPr>
        <p:spPr>
          <a:xfrm>
            <a:off x="311700" y="445025"/>
            <a:ext cx="88323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111111"/>
              <a:buNone/>
            </a:pPr>
            <a:r>
              <a:rPr lang="en-US"/>
              <a:t>ArcGIS Enterprise on NERC</a:t>
            </a:r>
            <a:br>
              <a:rPr lang="en-US"/>
            </a:br>
            <a:endParaRPr/>
          </a:p>
        </p:txBody>
      </p:sp>
      <p:sp>
        <p:nvSpPr>
          <p:cNvPr id="247" name="Google Shape;247;p6"/>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a:bodyPr>
          <a:lstStyle/>
          <a:p>
            <a:pPr marL="457200" lvl="0" indent="-352167" algn="l" rtl="0">
              <a:lnSpc>
                <a:spcPct val="115000"/>
              </a:lnSpc>
              <a:spcBef>
                <a:spcPts val="0"/>
              </a:spcBef>
              <a:spcAft>
                <a:spcPts val="0"/>
              </a:spcAft>
              <a:buClr>
                <a:schemeClr val="dk1"/>
              </a:buClr>
              <a:buSzPts val="1946"/>
              <a:buFont typeface="Montserrat"/>
              <a:buChar char="●"/>
            </a:pPr>
            <a:r>
              <a:rPr lang="en-US" sz="2000" i="0" dirty="0"/>
              <a:t>Deployed complex d</a:t>
            </a:r>
            <a:r>
              <a:rPr lang="en-US" sz="2000" i="0"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6"/>
                  </a:ext>
                </a:extLst>
              </a:rPr>
              <a:t>ata science systems on NERC with free or educational  licenses:</a:t>
            </a:r>
            <a:endParaRPr sz="2000" dirty="0"/>
          </a:p>
          <a:p>
            <a:pPr marL="914400" lvl="1" indent="-324707" algn="l" rtl="0">
              <a:lnSpc>
                <a:spcPct val="115000"/>
              </a:lnSpc>
              <a:spcBef>
                <a:spcPts val="0"/>
              </a:spcBef>
              <a:spcAft>
                <a:spcPts val="0"/>
              </a:spcAft>
              <a:buClr>
                <a:schemeClr val="dk1"/>
              </a:buClr>
              <a:buSzPts val="1514"/>
              <a:buFont typeface="Montserrat"/>
              <a:buChar char="○"/>
            </a:pPr>
            <a:r>
              <a:rPr lang="en-US" sz="1800" dirty="0">
                <a:sym typeface="Montserrat"/>
                <a:hlinkClick r:id="rId3">
                  <a:extLst>
                    <a:ext uri="{A12FA001-AC4F-418D-AE19-62706E023703}">
                      <ahyp:hlinkClr xmlns:ahyp="http://schemas.microsoft.com/office/drawing/2018/hyperlinkcolor" val="tx"/>
                    </a:ext>
                  </a:extLst>
                </a:hlinkClick>
              </a:rPr>
              <a:t>ArcGIS Enterprise Server</a:t>
            </a:r>
            <a:r>
              <a:rPr lang="en-US" sz="1800" dirty="0">
                <a:sym typeface="Montserrat"/>
              </a:rPr>
              <a:t> on NERC (educational license) provides a robust geospatial platform, serving as a private and secure system exclusively for Harvard researchers.</a:t>
            </a:r>
            <a:endParaRPr sz="1800" dirty="0">
              <a:sym typeface="Montserrat"/>
            </a:endParaRPr>
          </a:p>
          <a:p>
            <a:pPr marL="914400" lvl="1" indent="-317500" algn="l" rtl="0">
              <a:spcBef>
                <a:spcPts val="0"/>
              </a:spcBef>
              <a:spcAft>
                <a:spcPts val="0"/>
              </a:spcAft>
              <a:buClr>
                <a:schemeClr val="dk1"/>
              </a:buClr>
              <a:buSzPts val="1400"/>
              <a:buFont typeface="Montserrat"/>
              <a:buChar char="○"/>
            </a:pPr>
            <a:r>
              <a:rPr lang="en-US" sz="1800" dirty="0">
                <a:sym typeface="Montserrat"/>
              </a:rPr>
              <a:t>Hosted on a Windows Server within NERC infrastructure</a:t>
            </a:r>
            <a:endParaRPr sz="1800" dirty="0">
              <a:sym typeface="Montserrat"/>
            </a:endParaRPr>
          </a:p>
          <a:p>
            <a:pPr marL="914400" lvl="1" indent="-317500" algn="l" rtl="0">
              <a:lnSpc>
                <a:spcPct val="115000"/>
              </a:lnSpc>
              <a:spcBef>
                <a:spcPts val="0"/>
              </a:spcBef>
              <a:spcAft>
                <a:spcPts val="0"/>
              </a:spcAft>
              <a:buClr>
                <a:schemeClr val="dk1"/>
              </a:buClr>
              <a:buSzPts val="1400"/>
              <a:buFont typeface="Montserrat"/>
              <a:buChar char="○"/>
            </a:pPr>
            <a:r>
              <a:rPr lang="en-US" sz="1800" dirty="0">
                <a:sym typeface="Montserrat"/>
              </a:rPr>
              <a:t>Server specifications: 16 CPU cores, 64GB RAM, </a:t>
            </a:r>
            <a:r>
              <a:rPr lang="en-US" altLang="zh-CN" sz="1800" dirty="0">
                <a:sym typeface="Montserrat"/>
              </a:rPr>
              <a:t>350</a:t>
            </a:r>
            <a:r>
              <a:rPr lang="en-US" sz="1800" dirty="0">
                <a:sym typeface="Montserrat"/>
              </a:rPr>
              <a:t>GB storage.</a:t>
            </a:r>
            <a:endParaRPr sz="1800" dirty="0">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g3021a088963_0_536"/>
          <p:cNvSpPr txBox="1">
            <a:spLocks noGrp="1"/>
          </p:cNvSpPr>
          <p:nvPr>
            <p:ph type="title"/>
          </p:nvPr>
        </p:nvSpPr>
        <p:spPr>
          <a:xfrm>
            <a:off x="311700" y="733500"/>
            <a:ext cx="8520600" cy="369300"/>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Clr>
                <a:srgbClr val="000000"/>
              </a:buClr>
              <a:buSzPts val="3111"/>
              <a:buFont typeface="Arial"/>
              <a:buNone/>
            </a:pPr>
            <a:r>
              <a:rPr lang="en-US" sz="2400" b="1">
                <a:solidFill>
                  <a:schemeClr val="lt1"/>
                </a:solidFill>
                <a:latin typeface="Montserrat"/>
                <a:ea typeface="Montserrat"/>
                <a:cs typeface="Montserrat"/>
                <a:sym typeface="Montserrat"/>
              </a:rPr>
              <a:t>RINX V2.0: A Climate Information Extraction System</a:t>
            </a:r>
            <a:endParaRPr sz="2400" b="1">
              <a:solidFill>
                <a:schemeClr val="lt1"/>
              </a:solidFill>
              <a:latin typeface="Montserrat"/>
              <a:ea typeface="Montserrat"/>
              <a:cs typeface="Montserrat"/>
              <a:sym typeface="Montserrat"/>
            </a:endParaRPr>
          </a:p>
        </p:txBody>
      </p:sp>
      <p:sp>
        <p:nvSpPr>
          <p:cNvPr id="253" name="Google Shape;253;g3021a088963_0_536"/>
          <p:cNvSpPr txBox="1">
            <a:spLocks noGrp="1"/>
          </p:cNvSpPr>
          <p:nvPr>
            <p:ph type="title"/>
          </p:nvPr>
        </p:nvSpPr>
        <p:spPr>
          <a:xfrm>
            <a:off x="311700" y="572925"/>
            <a:ext cx="8472600" cy="184800"/>
          </a:xfrm>
          <a:prstGeom prst="rect">
            <a:avLst/>
          </a:prstGeom>
          <a:noFill/>
          <a:ln>
            <a:noFill/>
          </a:ln>
        </p:spPr>
        <p:txBody>
          <a:bodyPr spcFirstLastPara="1" wrap="square" lIns="0" tIns="0" rIns="0" bIns="0"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1200" b="1">
                <a:solidFill>
                  <a:schemeClr val="lt1"/>
                </a:solidFill>
                <a:uFill>
                  <a:noFill/>
                </a:uFill>
                <a:hlinkClick r:id="rId3">
                  <a:extLst>
                    <a:ext uri="{A12FA001-AC4F-418D-AE19-62706E023703}">
                      <ahyp:hlinkClr xmlns:ahyp="http://schemas.microsoft.com/office/drawing/2018/hyperlinkcolor" val="tx"/>
                    </a:ext>
                  </a:extLst>
                </a:hlinkClick>
              </a:rPr>
              <a:t>OptiPath: A Cloud-Based system for Optimal Route Calculation using ArcGIS Enterprise</a:t>
            </a:r>
            <a:endParaRPr sz="3000" b="1">
              <a:solidFill>
                <a:schemeClr val="lt1"/>
              </a:solidFill>
            </a:endParaRPr>
          </a:p>
        </p:txBody>
      </p:sp>
      <p:pic>
        <p:nvPicPr>
          <p:cNvPr id="254" name="Google Shape;254;g3021a088963_0_536">
            <a:hlinkClick r:id="rId4"/>
          </p:cNvPr>
          <p:cNvPicPr preferRelativeResize="0"/>
          <p:nvPr/>
        </p:nvPicPr>
        <p:blipFill rotWithShape="1">
          <a:blip r:embed="rId5">
            <a:alphaModFix/>
          </a:blip>
          <a:srcRect t="13374"/>
          <a:stretch/>
        </p:blipFill>
        <p:spPr>
          <a:xfrm>
            <a:off x="4644299" y="1114161"/>
            <a:ext cx="4352543" cy="2158362"/>
          </a:xfrm>
          <a:prstGeom prst="rect">
            <a:avLst/>
          </a:prstGeom>
          <a:noFill/>
          <a:ln>
            <a:noFill/>
          </a:ln>
        </p:spPr>
      </p:pic>
      <p:sp>
        <p:nvSpPr>
          <p:cNvPr id="255" name="Google Shape;255;g3021a088963_0_536"/>
          <p:cNvSpPr/>
          <p:nvPr/>
        </p:nvSpPr>
        <p:spPr>
          <a:xfrm>
            <a:off x="720625" y="1158625"/>
            <a:ext cx="3771283" cy="805317"/>
          </a:xfrm>
          <a:custGeom>
            <a:avLst/>
            <a:gdLst/>
            <a:ahLst/>
            <a:cxnLst/>
            <a:rect l="l" t="t" r="r" b="b"/>
            <a:pathLst>
              <a:path w="15085132" h="1940522" extrusionOk="0">
                <a:moveTo>
                  <a:pt x="0" y="0"/>
                </a:moveTo>
                <a:lnTo>
                  <a:pt x="3159005" y="0"/>
                </a:lnTo>
                <a:lnTo>
                  <a:pt x="13676634" y="0"/>
                </a:lnTo>
                <a:lnTo>
                  <a:pt x="15085132" y="1940522"/>
                </a:lnTo>
                <a:lnTo>
                  <a:pt x="3159005" y="1940522"/>
                </a:lnTo>
                <a:lnTo>
                  <a:pt x="0" y="1940522"/>
                </a:lnTo>
                <a:close/>
              </a:path>
            </a:pathLst>
          </a:custGeom>
          <a:solidFill>
            <a:srgbClr val="F2F2F2"/>
          </a:solidFill>
          <a:ln>
            <a:noFill/>
          </a:ln>
        </p:spPr>
        <p:txBody>
          <a:bodyPr spcFirstLastPara="1" wrap="square" lIns="0" tIns="0" rIns="0" bIns="0" anchor="t" anchorCtr="0">
            <a:noAutofit/>
          </a:bodyPr>
          <a:lstStyle/>
          <a:p>
            <a:pPr marL="190500" lvl="0" indent="0" algn="l" rtl="0">
              <a:spcBef>
                <a:spcPts val="0"/>
              </a:spcBef>
              <a:spcAft>
                <a:spcPts val="0"/>
              </a:spcAft>
              <a:buClr>
                <a:schemeClr val="dk1"/>
              </a:buClr>
              <a:buSzPts val="1000"/>
              <a:buFont typeface="Arial"/>
              <a:buNone/>
            </a:pPr>
            <a:r>
              <a:rPr lang="en-US" sz="2000" b="1" dirty="0">
                <a:solidFill>
                  <a:srgbClr val="007A87"/>
                </a:solidFill>
                <a:latin typeface="Montserrat"/>
                <a:ea typeface="Montserrat"/>
                <a:cs typeface="Montserrat"/>
                <a:sym typeface="Montserrat"/>
              </a:rPr>
              <a:t>Optimal </a:t>
            </a:r>
            <a:r>
              <a:rPr lang="en-US" sz="2000" dirty="0">
                <a:solidFill>
                  <a:schemeClr val="dk1"/>
                </a:solidFill>
                <a:latin typeface="Montserrat"/>
                <a:ea typeface="Montserrat"/>
                <a:cs typeface="Montserrat"/>
                <a:sym typeface="Montserrat"/>
              </a:rPr>
              <a:t>Path Analysis, a </a:t>
            </a:r>
            <a:r>
              <a:rPr lang="en-US" sz="2000" b="1" dirty="0">
                <a:solidFill>
                  <a:srgbClr val="007A87"/>
                </a:solidFill>
                <a:latin typeface="Montserrat"/>
                <a:ea typeface="Montserrat"/>
                <a:cs typeface="Montserrat"/>
                <a:sym typeface="Montserrat"/>
              </a:rPr>
              <a:t>complex</a:t>
            </a:r>
            <a:r>
              <a:rPr lang="en-US" sz="2000" dirty="0">
                <a:solidFill>
                  <a:schemeClr val="dk1"/>
                </a:solidFill>
                <a:latin typeface="Montserrat"/>
                <a:ea typeface="Montserrat"/>
                <a:cs typeface="Montserrat"/>
                <a:sym typeface="Montserrat"/>
              </a:rPr>
              <a:t> GIS application</a:t>
            </a:r>
            <a:endParaRPr sz="2000" dirty="0">
              <a:solidFill>
                <a:schemeClr val="dk1"/>
              </a:solidFill>
              <a:latin typeface="Montserrat"/>
              <a:ea typeface="Montserrat"/>
              <a:cs typeface="Montserrat"/>
              <a:sym typeface="Montserrat"/>
            </a:endParaRPr>
          </a:p>
        </p:txBody>
      </p:sp>
      <p:sp>
        <p:nvSpPr>
          <p:cNvPr id="256" name="Google Shape;256;g3021a088963_0_536"/>
          <p:cNvSpPr txBox="1">
            <a:spLocks noGrp="1"/>
          </p:cNvSpPr>
          <p:nvPr>
            <p:ph type="sldNum" idx="12"/>
          </p:nvPr>
        </p:nvSpPr>
        <p:spPr>
          <a:xfrm>
            <a:off x="8604644" y="4909600"/>
            <a:ext cx="539400" cy="3507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t>18</a:t>
            </a:fld>
            <a:endParaRPr/>
          </a:p>
        </p:txBody>
      </p:sp>
      <p:pic>
        <p:nvPicPr>
          <p:cNvPr id="257" name="Google Shape;257;g3021a088963_0_536" descr="GIS Icon - Free PNG &amp; SVG 14294 - Noun Project"/>
          <p:cNvPicPr preferRelativeResize="0"/>
          <p:nvPr/>
        </p:nvPicPr>
        <p:blipFill rotWithShape="1">
          <a:blip r:embed="rId6">
            <a:alphaModFix/>
          </a:blip>
          <a:srcRect/>
          <a:stretch/>
        </p:blipFill>
        <p:spPr>
          <a:xfrm flipH="1">
            <a:off x="123217" y="1255197"/>
            <a:ext cx="521208" cy="521208"/>
          </a:xfrm>
          <a:prstGeom prst="rect">
            <a:avLst/>
          </a:prstGeom>
          <a:noFill/>
          <a:ln>
            <a:noFill/>
          </a:ln>
        </p:spPr>
      </p:pic>
      <p:sp>
        <p:nvSpPr>
          <p:cNvPr id="258" name="Google Shape;258;g3021a088963_0_536"/>
          <p:cNvSpPr/>
          <p:nvPr/>
        </p:nvSpPr>
        <p:spPr>
          <a:xfrm>
            <a:off x="720625" y="2192550"/>
            <a:ext cx="3695857" cy="805317"/>
          </a:xfrm>
          <a:custGeom>
            <a:avLst/>
            <a:gdLst/>
            <a:ahLst/>
            <a:cxnLst/>
            <a:rect l="l" t="t" r="r" b="b"/>
            <a:pathLst>
              <a:path w="15085132" h="1940522" extrusionOk="0">
                <a:moveTo>
                  <a:pt x="0" y="0"/>
                </a:moveTo>
                <a:lnTo>
                  <a:pt x="3159005" y="0"/>
                </a:lnTo>
                <a:lnTo>
                  <a:pt x="13676634" y="0"/>
                </a:lnTo>
                <a:lnTo>
                  <a:pt x="15085132" y="1940522"/>
                </a:lnTo>
                <a:lnTo>
                  <a:pt x="3159005" y="1940522"/>
                </a:lnTo>
                <a:lnTo>
                  <a:pt x="0" y="1940522"/>
                </a:lnTo>
                <a:close/>
              </a:path>
            </a:pathLst>
          </a:custGeom>
          <a:solidFill>
            <a:srgbClr val="F2F2F2"/>
          </a:solidFill>
          <a:ln>
            <a:noFill/>
          </a:ln>
        </p:spPr>
        <p:txBody>
          <a:bodyPr spcFirstLastPara="1" wrap="square" lIns="0" tIns="0" rIns="0" bIns="0" anchor="t" anchorCtr="0">
            <a:noAutofit/>
          </a:bodyPr>
          <a:lstStyle/>
          <a:p>
            <a:pPr marL="190500" lvl="0" indent="0" algn="l" rtl="0">
              <a:spcBef>
                <a:spcPts val="0"/>
              </a:spcBef>
              <a:spcAft>
                <a:spcPts val="0"/>
              </a:spcAft>
              <a:buClr>
                <a:schemeClr val="dk1"/>
              </a:buClr>
              <a:buSzPts val="1000"/>
              <a:buFont typeface="Arial"/>
              <a:buNone/>
            </a:pPr>
            <a:r>
              <a:rPr lang="en-US" sz="2000" b="1" dirty="0">
                <a:solidFill>
                  <a:srgbClr val="007A87"/>
                </a:solidFill>
                <a:latin typeface="Montserrat"/>
                <a:ea typeface="Montserrat"/>
                <a:cs typeface="Montserrat"/>
                <a:sym typeface="Montserrat"/>
              </a:rPr>
              <a:t>Pipeline Project</a:t>
            </a:r>
            <a:r>
              <a:rPr lang="en-US" sz="2000" dirty="0">
                <a:solidFill>
                  <a:schemeClr val="dk1"/>
                </a:solidFill>
                <a:latin typeface="Montserrat"/>
                <a:ea typeface="Montserrat"/>
                <a:cs typeface="Montserrat"/>
                <a:sym typeface="Montserrat"/>
              </a:rPr>
              <a:t>,</a:t>
            </a:r>
            <a:r>
              <a:rPr lang="en-US" sz="2000" b="1" dirty="0">
                <a:solidFill>
                  <a:srgbClr val="007A87"/>
                </a:solidFill>
                <a:latin typeface="Montserrat"/>
                <a:ea typeface="Montserrat"/>
                <a:cs typeface="Montserrat"/>
                <a:sym typeface="Montserrat"/>
              </a:rPr>
              <a:t> </a:t>
            </a:r>
            <a:r>
              <a:rPr lang="en-US" sz="2000" dirty="0">
                <a:solidFill>
                  <a:schemeClr val="dk1"/>
                </a:solidFill>
                <a:latin typeface="Montserrat"/>
                <a:ea typeface="Montserrat"/>
                <a:cs typeface="Montserrat"/>
                <a:sym typeface="Montserrat"/>
              </a:rPr>
              <a:t>Harvard </a:t>
            </a:r>
            <a:endParaRPr sz="2000" dirty="0">
              <a:solidFill>
                <a:schemeClr val="dk1"/>
              </a:solidFill>
              <a:latin typeface="Montserrat"/>
              <a:ea typeface="Montserrat"/>
              <a:cs typeface="Montserrat"/>
              <a:sym typeface="Montserrat"/>
            </a:endParaRPr>
          </a:p>
          <a:p>
            <a:pPr marL="190500" lvl="0" indent="0" algn="l" rtl="0">
              <a:spcBef>
                <a:spcPts val="0"/>
              </a:spcBef>
              <a:spcAft>
                <a:spcPts val="0"/>
              </a:spcAft>
              <a:buClr>
                <a:schemeClr val="dk1"/>
              </a:buClr>
              <a:buSzPts val="1000"/>
              <a:buFont typeface="Arial"/>
              <a:buNone/>
            </a:pPr>
            <a:r>
              <a:rPr lang="en-US" sz="2000" dirty="0">
                <a:solidFill>
                  <a:schemeClr val="dk1"/>
                </a:solidFill>
                <a:latin typeface="Montserrat"/>
                <a:ea typeface="Montserrat"/>
                <a:cs typeface="Montserrat"/>
                <a:sym typeface="Montserrat"/>
              </a:rPr>
              <a:t>Kennedy School</a:t>
            </a:r>
            <a:endParaRPr sz="2000" dirty="0">
              <a:solidFill>
                <a:schemeClr val="dk1"/>
              </a:solidFill>
              <a:latin typeface="Montserrat"/>
              <a:ea typeface="Montserrat"/>
              <a:cs typeface="Montserrat"/>
              <a:sym typeface="Montserrat"/>
            </a:endParaRPr>
          </a:p>
        </p:txBody>
      </p:sp>
      <p:sp>
        <p:nvSpPr>
          <p:cNvPr id="259" name="Google Shape;259;g3021a088963_0_536"/>
          <p:cNvSpPr/>
          <p:nvPr/>
        </p:nvSpPr>
        <p:spPr>
          <a:xfrm>
            <a:off x="720625" y="3150275"/>
            <a:ext cx="3771283" cy="805317"/>
          </a:xfrm>
          <a:custGeom>
            <a:avLst/>
            <a:gdLst/>
            <a:ahLst/>
            <a:cxnLst/>
            <a:rect l="l" t="t" r="r" b="b"/>
            <a:pathLst>
              <a:path w="15085132" h="1940522" extrusionOk="0">
                <a:moveTo>
                  <a:pt x="0" y="0"/>
                </a:moveTo>
                <a:lnTo>
                  <a:pt x="3159005" y="0"/>
                </a:lnTo>
                <a:lnTo>
                  <a:pt x="13676634" y="0"/>
                </a:lnTo>
                <a:lnTo>
                  <a:pt x="15085132" y="1940522"/>
                </a:lnTo>
                <a:lnTo>
                  <a:pt x="3159005" y="1940522"/>
                </a:lnTo>
                <a:lnTo>
                  <a:pt x="0" y="1940522"/>
                </a:lnTo>
                <a:close/>
              </a:path>
            </a:pathLst>
          </a:custGeom>
          <a:solidFill>
            <a:srgbClr val="F2F2F2"/>
          </a:solidFill>
          <a:ln>
            <a:noFill/>
          </a:ln>
        </p:spPr>
        <p:txBody>
          <a:bodyPr spcFirstLastPara="1" wrap="square" lIns="0" tIns="0" rIns="0" bIns="0" anchor="t" anchorCtr="0">
            <a:noAutofit/>
          </a:bodyPr>
          <a:lstStyle/>
          <a:p>
            <a:pPr marL="190500" lvl="0" indent="0" algn="l" rtl="0">
              <a:spcBef>
                <a:spcPts val="0"/>
              </a:spcBef>
              <a:spcAft>
                <a:spcPts val="0"/>
              </a:spcAft>
              <a:buClr>
                <a:schemeClr val="dk1"/>
              </a:buClr>
              <a:buSzPts val="1000"/>
              <a:buFont typeface="Arial"/>
              <a:buNone/>
            </a:pPr>
            <a:r>
              <a:rPr lang="en-US" sz="2000" b="1" dirty="0">
                <a:solidFill>
                  <a:srgbClr val="007A87"/>
                </a:solidFill>
                <a:latin typeface="Montserrat"/>
                <a:ea typeface="Montserrat"/>
                <a:cs typeface="Montserrat"/>
                <a:sym typeface="Montserrat"/>
              </a:rPr>
              <a:t>ArcGIS Enterprise </a:t>
            </a:r>
            <a:r>
              <a:rPr lang="en-US" sz="2000" dirty="0">
                <a:solidFill>
                  <a:schemeClr val="dk1"/>
                </a:solidFill>
                <a:latin typeface="Montserrat"/>
                <a:ea typeface="Montserrat"/>
                <a:cs typeface="Montserrat"/>
                <a:sym typeface="Montserrat"/>
              </a:rPr>
              <a:t>on</a:t>
            </a:r>
            <a:endParaRPr sz="2000" dirty="0">
              <a:solidFill>
                <a:schemeClr val="dk1"/>
              </a:solidFill>
              <a:latin typeface="Montserrat"/>
              <a:ea typeface="Montserrat"/>
              <a:cs typeface="Montserrat"/>
              <a:sym typeface="Montserrat"/>
            </a:endParaRPr>
          </a:p>
          <a:p>
            <a:pPr marL="190500" lvl="0" indent="0" algn="l" rtl="0">
              <a:spcBef>
                <a:spcPts val="0"/>
              </a:spcBef>
              <a:spcAft>
                <a:spcPts val="0"/>
              </a:spcAft>
              <a:buClr>
                <a:schemeClr val="dk1"/>
              </a:buClr>
              <a:buSzPts val="1000"/>
              <a:buFont typeface="Arial"/>
              <a:buNone/>
            </a:pPr>
            <a:r>
              <a:rPr lang="en-US" sz="2000" b="1" dirty="0">
                <a:solidFill>
                  <a:srgbClr val="007A87"/>
                </a:solidFill>
                <a:latin typeface="Montserrat"/>
                <a:ea typeface="Montserrat"/>
                <a:cs typeface="Montserrat"/>
                <a:sym typeface="Montserrat"/>
              </a:rPr>
              <a:t>cloud </a:t>
            </a:r>
            <a:r>
              <a:rPr lang="en-US" sz="2000" dirty="0">
                <a:solidFill>
                  <a:schemeClr val="dk1"/>
                </a:solidFill>
                <a:latin typeface="Montserrat"/>
                <a:ea typeface="Montserrat"/>
                <a:cs typeface="Montserrat"/>
                <a:sym typeface="Montserrat"/>
              </a:rPr>
              <a:t>computing</a:t>
            </a:r>
            <a:endParaRPr sz="2000" dirty="0">
              <a:solidFill>
                <a:schemeClr val="dk1"/>
              </a:solidFill>
              <a:latin typeface="Montserrat"/>
              <a:ea typeface="Montserrat"/>
              <a:cs typeface="Montserrat"/>
              <a:sym typeface="Montserrat"/>
            </a:endParaRPr>
          </a:p>
        </p:txBody>
      </p:sp>
      <p:sp>
        <p:nvSpPr>
          <p:cNvPr id="260" name="Google Shape;260;g3021a088963_0_536"/>
          <p:cNvSpPr/>
          <p:nvPr/>
        </p:nvSpPr>
        <p:spPr>
          <a:xfrm>
            <a:off x="724525" y="4151400"/>
            <a:ext cx="3771283" cy="805317"/>
          </a:xfrm>
          <a:custGeom>
            <a:avLst/>
            <a:gdLst/>
            <a:ahLst/>
            <a:cxnLst/>
            <a:rect l="l" t="t" r="r" b="b"/>
            <a:pathLst>
              <a:path w="15085132" h="1940522" extrusionOk="0">
                <a:moveTo>
                  <a:pt x="0" y="0"/>
                </a:moveTo>
                <a:lnTo>
                  <a:pt x="3159005" y="0"/>
                </a:lnTo>
                <a:lnTo>
                  <a:pt x="13676634" y="0"/>
                </a:lnTo>
                <a:lnTo>
                  <a:pt x="15085132" y="1940522"/>
                </a:lnTo>
                <a:lnTo>
                  <a:pt x="3159005" y="1940522"/>
                </a:lnTo>
                <a:lnTo>
                  <a:pt x="0" y="1940522"/>
                </a:lnTo>
                <a:close/>
              </a:path>
            </a:pathLst>
          </a:custGeom>
          <a:solidFill>
            <a:srgbClr val="F2F2F2"/>
          </a:solidFill>
          <a:ln>
            <a:noFill/>
          </a:ln>
        </p:spPr>
        <p:txBody>
          <a:bodyPr spcFirstLastPara="1" wrap="square" lIns="0" tIns="0" rIns="0" bIns="0" anchor="t" anchorCtr="0">
            <a:noAutofit/>
          </a:bodyPr>
          <a:lstStyle/>
          <a:p>
            <a:pPr marL="190500" lvl="0" indent="0" algn="l" rtl="0">
              <a:spcBef>
                <a:spcPts val="0"/>
              </a:spcBef>
              <a:spcAft>
                <a:spcPts val="0"/>
              </a:spcAft>
              <a:buClr>
                <a:schemeClr val="dk1"/>
              </a:buClr>
              <a:buSzPts val="1000"/>
              <a:buFont typeface="Arial"/>
              <a:buNone/>
            </a:pPr>
            <a:r>
              <a:rPr lang="en-US" sz="2000" b="1">
                <a:solidFill>
                  <a:srgbClr val="007A87"/>
                </a:solidFill>
                <a:latin typeface="Montserrat"/>
                <a:ea typeface="Montserrat"/>
                <a:cs typeface="Montserrat"/>
                <a:sym typeface="Montserrat"/>
              </a:rPr>
              <a:t>Accurate </a:t>
            </a:r>
            <a:r>
              <a:rPr lang="en-US" sz="2000">
                <a:solidFill>
                  <a:schemeClr val="dk1"/>
                </a:solidFill>
                <a:latin typeface="Montserrat"/>
                <a:ea typeface="Montserrat"/>
                <a:cs typeface="Montserrat"/>
                <a:sym typeface="Montserrat"/>
              </a:rPr>
              <a:t>and </a:t>
            </a:r>
            <a:br>
              <a:rPr lang="en-US" sz="2000">
                <a:solidFill>
                  <a:schemeClr val="dk1"/>
                </a:solidFill>
                <a:latin typeface="Montserrat"/>
                <a:ea typeface="Montserrat"/>
                <a:cs typeface="Montserrat"/>
                <a:sym typeface="Montserrat"/>
              </a:rPr>
            </a:br>
            <a:r>
              <a:rPr lang="en-US" sz="2000" b="1">
                <a:solidFill>
                  <a:srgbClr val="007A87"/>
                </a:solidFill>
                <a:latin typeface="Montserrat"/>
                <a:ea typeface="Montserrat"/>
                <a:cs typeface="Montserrat"/>
                <a:sym typeface="Montserrat"/>
              </a:rPr>
              <a:t>time efficient </a:t>
            </a:r>
            <a:r>
              <a:rPr lang="en-US" sz="2000">
                <a:solidFill>
                  <a:schemeClr val="dk1"/>
                </a:solidFill>
                <a:latin typeface="Montserrat"/>
                <a:ea typeface="Montserrat"/>
                <a:cs typeface="Montserrat"/>
                <a:sym typeface="Montserrat"/>
              </a:rPr>
              <a:t>analysis</a:t>
            </a:r>
            <a:endParaRPr sz="2000">
              <a:solidFill>
                <a:schemeClr val="dk1"/>
              </a:solidFill>
              <a:latin typeface="Montserrat"/>
              <a:ea typeface="Montserrat"/>
              <a:cs typeface="Montserrat"/>
              <a:sym typeface="Montserrat"/>
            </a:endParaRPr>
          </a:p>
        </p:txBody>
      </p:sp>
      <p:pic>
        <p:nvPicPr>
          <p:cNvPr id="261" name="Google Shape;261;g3021a088963_0_536" descr="Route Basic Rounded Lineal icon"/>
          <p:cNvPicPr preferRelativeResize="0"/>
          <p:nvPr/>
        </p:nvPicPr>
        <p:blipFill rotWithShape="1">
          <a:blip r:embed="rId7">
            <a:alphaModFix/>
          </a:blip>
          <a:srcRect/>
          <a:stretch/>
        </p:blipFill>
        <p:spPr>
          <a:xfrm>
            <a:off x="113055" y="2370267"/>
            <a:ext cx="484632" cy="484632"/>
          </a:xfrm>
          <a:prstGeom prst="rect">
            <a:avLst/>
          </a:prstGeom>
          <a:noFill/>
          <a:ln>
            <a:noFill/>
          </a:ln>
        </p:spPr>
      </p:pic>
      <p:pic>
        <p:nvPicPr>
          <p:cNvPr id="262" name="Google Shape;262;g3021a088963_0_536" descr="Cloud computing - Free multimedia icons"/>
          <p:cNvPicPr preferRelativeResize="0"/>
          <p:nvPr/>
        </p:nvPicPr>
        <p:blipFill rotWithShape="1">
          <a:blip r:embed="rId8">
            <a:alphaModFix/>
          </a:blip>
          <a:srcRect/>
          <a:stretch/>
        </p:blipFill>
        <p:spPr>
          <a:xfrm>
            <a:off x="95271" y="3292838"/>
            <a:ext cx="521208" cy="521208"/>
          </a:xfrm>
          <a:prstGeom prst="rect">
            <a:avLst/>
          </a:prstGeom>
          <a:noFill/>
          <a:ln>
            <a:noFill/>
          </a:ln>
        </p:spPr>
      </p:pic>
      <p:pic>
        <p:nvPicPr>
          <p:cNvPr id="263" name="Google Shape;263;g3021a088963_0_536" descr="Time Analysis Icons - Free SVG &amp; PNG Time Analysis Images - Noun Project"/>
          <p:cNvPicPr preferRelativeResize="0"/>
          <p:nvPr/>
        </p:nvPicPr>
        <p:blipFill rotWithShape="1">
          <a:blip r:embed="rId9">
            <a:alphaModFix/>
          </a:blip>
          <a:srcRect/>
          <a:stretch/>
        </p:blipFill>
        <p:spPr>
          <a:xfrm>
            <a:off x="113055" y="4328207"/>
            <a:ext cx="493776" cy="493776"/>
          </a:xfrm>
          <a:prstGeom prst="rect">
            <a:avLst/>
          </a:prstGeom>
          <a:noFill/>
          <a:ln>
            <a:noFill/>
          </a:ln>
        </p:spPr>
      </p:pic>
      <p:grpSp>
        <p:nvGrpSpPr>
          <p:cNvPr id="264" name="Google Shape;264;g3021a088963_0_536"/>
          <p:cNvGrpSpPr/>
          <p:nvPr/>
        </p:nvGrpSpPr>
        <p:grpSpPr>
          <a:xfrm>
            <a:off x="4746814" y="4221081"/>
            <a:ext cx="701100" cy="685200"/>
            <a:chOff x="6423214" y="4064831"/>
            <a:chExt cx="701100" cy="685200"/>
          </a:xfrm>
        </p:grpSpPr>
        <p:sp>
          <p:nvSpPr>
            <p:cNvPr id="265" name="Google Shape;265;g3021a088963_0_536"/>
            <p:cNvSpPr/>
            <p:nvPr/>
          </p:nvSpPr>
          <p:spPr>
            <a:xfrm>
              <a:off x="6423214" y="4064831"/>
              <a:ext cx="701100" cy="685200"/>
            </a:xfrm>
            <a:prstGeom prst="donut">
              <a:avLst>
                <a:gd name="adj" fmla="val 8150"/>
              </a:avLst>
            </a:prstGeom>
            <a:gradFill>
              <a:gsLst>
                <a:gs pos="0">
                  <a:schemeClr val="accent1"/>
                </a:gs>
                <a:gs pos="50000">
                  <a:schemeClr val="accent2"/>
                </a:gs>
                <a:gs pos="100000">
                  <a:schemeClr val="accent3"/>
                </a:gs>
              </a:gsLst>
              <a:lin ang="2700006" scaled="0"/>
            </a:gradFill>
            <a:ln>
              <a:noFill/>
            </a:ln>
          </p:spPr>
          <p:txBody>
            <a:bodyPr spcFirstLastPara="1" wrap="square" lIns="45700" tIns="22850" rIns="45700" bIns="22850"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pic>
          <p:nvPicPr>
            <p:cNvPr id="266" name="Google Shape;266;g3021a088963_0_536" descr="Processing Time Vector Icons - Free SVG &amp; PNG Processing ..."/>
            <p:cNvPicPr preferRelativeResize="0"/>
            <p:nvPr/>
          </p:nvPicPr>
          <p:blipFill rotWithShape="1">
            <a:blip r:embed="rId10">
              <a:alphaModFix/>
            </a:blip>
            <a:srcRect/>
            <a:stretch/>
          </p:blipFill>
          <p:spPr>
            <a:xfrm>
              <a:off x="6589112" y="4222789"/>
              <a:ext cx="369300" cy="369300"/>
            </a:xfrm>
            <a:prstGeom prst="rect">
              <a:avLst/>
            </a:prstGeom>
            <a:noFill/>
            <a:ln>
              <a:noFill/>
            </a:ln>
          </p:spPr>
        </p:pic>
      </p:grpSp>
      <p:sp>
        <p:nvSpPr>
          <p:cNvPr id="267" name="Google Shape;267;g3021a088963_0_536"/>
          <p:cNvSpPr txBox="1"/>
          <p:nvPr/>
        </p:nvSpPr>
        <p:spPr>
          <a:xfrm>
            <a:off x="5339950" y="4175775"/>
            <a:ext cx="3810900" cy="708000"/>
          </a:xfrm>
          <a:prstGeom prst="rect">
            <a:avLst/>
          </a:prstGeom>
          <a:noFill/>
          <a:ln>
            <a:noFill/>
          </a:ln>
        </p:spPr>
        <p:txBody>
          <a:bodyPr spcFirstLastPara="1" wrap="square" lIns="91425" tIns="45700" rIns="91425" bIns="45700" anchor="b" anchorCtr="0">
            <a:spAutoFit/>
          </a:bodyPr>
          <a:lstStyle/>
          <a:p>
            <a:pPr marL="190500" marR="0" lvl="0" indent="0" algn="l" rtl="0">
              <a:lnSpc>
                <a:spcPct val="100000"/>
              </a:lnSpc>
              <a:spcBef>
                <a:spcPts val="0"/>
              </a:spcBef>
              <a:spcAft>
                <a:spcPts val="0"/>
              </a:spcAft>
              <a:buClr>
                <a:srgbClr val="000000"/>
              </a:buClr>
              <a:buSzPts val="1000"/>
              <a:buFont typeface="Arial"/>
              <a:buNone/>
            </a:pPr>
            <a:r>
              <a:rPr lang="en-US" sz="2000" b="1">
                <a:solidFill>
                  <a:srgbClr val="00717D"/>
                </a:solidFill>
                <a:latin typeface="Montserrat"/>
                <a:ea typeface="Montserrat"/>
                <a:cs typeface="Montserrat"/>
                <a:sym typeface="Montserrat"/>
              </a:rPr>
              <a:t>~</a:t>
            </a:r>
            <a:r>
              <a:rPr lang="en-US" sz="2000" b="1" i="0" u="none" strike="noStrike" cap="none">
                <a:solidFill>
                  <a:srgbClr val="00717D"/>
                </a:solidFill>
                <a:latin typeface="Montserrat"/>
                <a:ea typeface="Montserrat"/>
                <a:cs typeface="Montserrat"/>
                <a:sym typeface="Montserrat"/>
              </a:rPr>
              <a:t>10 </a:t>
            </a:r>
            <a:r>
              <a:rPr lang="en-US" sz="2000" i="0" u="none" strike="noStrike" cap="none">
                <a:solidFill>
                  <a:schemeClr val="dk1"/>
                </a:solidFill>
                <a:latin typeface="Montserrat"/>
                <a:ea typeface="Montserrat"/>
                <a:cs typeface="Montserrat"/>
                <a:sym typeface="Montserrat"/>
              </a:rPr>
              <a:t>minutes/path, </a:t>
            </a:r>
            <a:r>
              <a:rPr lang="en-US" sz="2000" b="1" i="0" u="none" strike="noStrike" cap="none">
                <a:solidFill>
                  <a:srgbClr val="007A87"/>
                </a:solidFill>
                <a:latin typeface="Montserrat"/>
                <a:ea typeface="Montserrat"/>
                <a:cs typeface="Montserrat"/>
                <a:sym typeface="Montserrat"/>
              </a:rPr>
              <a:t>2</a:t>
            </a:r>
            <a:r>
              <a:rPr lang="en-US" sz="2000" i="0" u="none" strike="noStrike" cap="none">
                <a:solidFill>
                  <a:schemeClr val="dk1"/>
                </a:solidFill>
                <a:latin typeface="Montserrat"/>
                <a:ea typeface="Montserrat"/>
                <a:cs typeface="Montserrat"/>
                <a:sym typeface="Montserrat"/>
              </a:rPr>
              <a:t> hours to</a:t>
            </a:r>
            <a:r>
              <a:rPr lang="en-US" sz="2000">
                <a:solidFill>
                  <a:schemeClr val="dk1"/>
                </a:solidFill>
                <a:latin typeface="Montserrat"/>
                <a:ea typeface="Montserrat"/>
                <a:cs typeface="Montserrat"/>
                <a:sym typeface="Montserrat"/>
              </a:rPr>
              <a:t>tal </a:t>
            </a:r>
            <a:endParaRPr sz="2000" i="0" u="none" strike="noStrike" cap="none">
              <a:solidFill>
                <a:schemeClr val="dk1"/>
              </a:solidFill>
              <a:latin typeface="Montserrat"/>
              <a:ea typeface="Montserrat"/>
              <a:cs typeface="Montserrat"/>
              <a:sym typeface="Montserrat"/>
            </a:endParaRPr>
          </a:p>
        </p:txBody>
      </p:sp>
      <p:sp>
        <p:nvSpPr>
          <p:cNvPr id="268" name="Google Shape;268;g3021a088963_0_536"/>
          <p:cNvSpPr txBox="1"/>
          <p:nvPr/>
        </p:nvSpPr>
        <p:spPr>
          <a:xfrm>
            <a:off x="5333175" y="3349725"/>
            <a:ext cx="3810900" cy="708000"/>
          </a:xfrm>
          <a:prstGeom prst="rect">
            <a:avLst/>
          </a:prstGeom>
          <a:noFill/>
          <a:ln>
            <a:noFill/>
          </a:ln>
        </p:spPr>
        <p:txBody>
          <a:bodyPr spcFirstLastPara="1" wrap="square" lIns="91425" tIns="45700" rIns="91425" bIns="45700" anchor="b" anchorCtr="0">
            <a:spAutoFit/>
          </a:bodyPr>
          <a:lstStyle/>
          <a:p>
            <a:pPr marL="190500" marR="0" lvl="0" indent="0" algn="l" rtl="0">
              <a:lnSpc>
                <a:spcPct val="100000"/>
              </a:lnSpc>
              <a:spcBef>
                <a:spcPts val="0"/>
              </a:spcBef>
              <a:spcAft>
                <a:spcPts val="0"/>
              </a:spcAft>
              <a:buClr>
                <a:srgbClr val="000000"/>
              </a:buClr>
              <a:buSzPts val="1000"/>
              <a:buFont typeface="Arial"/>
              <a:buNone/>
            </a:pPr>
            <a:r>
              <a:rPr lang="en-US" sz="2000" b="1">
                <a:solidFill>
                  <a:srgbClr val="00717D"/>
                </a:solidFill>
                <a:latin typeface="Montserrat"/>
                <a:ea typeface="Montserrat"/>
                <a:cs typeface="Montserrat"/>
                <a:sym typeface="Montserrat"/>
              </a:rPr>
              <a:t>8 paths </a:t>
            </a:r>
            <a:r>
              <a:rPr lang="en-US" sz="2000">
                <a:solidFill>
                  <a:schemeClr val="dk1"/>
                </a:solidFill>
                <a:latin typeface="Montserrat"/>
                <a:ea typeface="Montserrat"/>
                <a:cs typeface="Montserrat"/>
                <a:sym typeface="Montserrat"/>
              </a:rPr>
              <a:t>on</a:t>
            </a:r>
            <a:r>
              <a:rPr lang="en-US" sz="2000" b="1">
                <a:solidFill>
                  <a:srgbClr val="00717D"/>
                </a:solidFill>
                <a:latin typeface="Montserrat"/>
                <a:ea typeface="Montserrat"/>
                <a:cs typeface="Montserrat"/>
                <a:sym typeface="Montserrat"/>
              </a:rPr>
              <a:t> 250m </a:t>
            </a:r>
            <a:r>
              <a:rPr lang="en-US" sz="2000">
                <a:solidFill>
                  <a:schemeClr val="dk1"/>
                </a:solidFill>
                <a:latin typeface="Montserrat"/>
                <a:ea typeface="Montserrat"/>
                <a:cs typeface="Montserrat"/>
                <a:sym typeface="Montserrat"/>
              </a:rPr>
              <a:t>rasters,</a:t>
            </a:r>
            <a:r>
              <a:rPr lang="en-US" sz="2000" b="1">
                <a:solidFill>
                  <a:srgbClr val="00717D"/>
                </a:solidFill>
                <a:latin typeface="Montserrat"/>
                <a:ea typeface="Montserrat"/>
                <a:cs typeface="Montserrat"/>
                <a:sym typeface="Montserrat"/>
              </a:rPr>
              <a:t> </a:t>
            </a:r>
            <a:br>
              <a:rPr lang="en-US" sz="2000" b="1">
                <a:solidFill>
                  <a:srgbClr val="00717D"/>
                </a:solidFill>
                <a:latin typeface="Montserrat"/>
                <a:ea typeface="Montserrat"/>
                <a:cs typeface="Montserrat"/>
                <a:sym typeface="Montserrat"/>
              </a:rPr>
            </a:br>
            <a:r>
              <a:rPr lang="en-US" sz="2000" b="1">
                <a:solidFill>
                  <a:srgbClr val="00717D"/>
                </a:solidFill>
                <a:latin typeface="Montserrat"/>
                <a:ea typeface="Montserrat"/>
                <a:cs typeface="Montserrat"/>
                <a:sym typeface="Montserrat"/>
              </a:rPr>
              <a:t>20GB</a:t>
            </a:r>
            <a:r>
              <a:rPr lang="en-US" sz="2000">
                <a:solidFill>
                  <a:schemeClr val="dk1"/>
                </a:solidFill>
                <a:latin typeface="Montserrat"/>
                <a:ea typeface="Montserrat"/>
                <a:cs typeface="Montserrat"/>
                <a:sym typeface="Montserrat"/>
              </a:rPr>
              <a:t>,</a:t>
            </a:r>
            <a:r>
              <a:rPr lang="en-US" sz="2000" b="1">
                <a:solidFill>
                  <a:srgbClr val="00717D"/>
                </a:solidFill>
                <a:latin typeface="Montserrat"/>
                <a:ea typeface="Montserrat"/>
                <a:cs typeface="Montserrat"/>
                <a:sym typeface="Montserrat"/>
              </a:rPr>
              <a:t> </a:t>
            </a:r>
            <a:r>
              <a:rPr lang="en-US" sz="2000">
                <a:solidFill>
                  <a:srgbClr val="0D0D0D"/>
                </a:solidFill>
                <a:latin typeface="Montserrat"/>
                <a:ea typeface="Montserrat"/>
                <a:cs typeface="Montserrat"/>
                <a:sym typeface="Montserrat"/>
              </a:rPr>
              <a:t>continental U.S.</a:t>
            </a:r>
            <a:endParaRPr sz="2000" i="0" u="none" strike="noStrike" cap="none">
              <a:solidFill>
                <a:srgbClr val="0D0D0D"/>
              </a:solidFill>
              <a:latin typeface="Montserrat"/>
              <a:ea typeface="Montserrat"/>
              <a:cs typeface="Montserrat"/>
              <a:sym typeface="Montserrat"/>
            </a:endParaRPr>
          </a:p>
        </p:txBody>
      </p:sp>
      <p:sp>
        <p:nvSpPr>
          <p:cNvPr id="269" name="Google Shape;269;g3021a088963_0_536"/>
          <p:cNvSpPr/>
          <p:nvPr/>
        </p:nvSpPr>
        <p:spPr>
          <a:xfrm>
            <a:off x="4711073" y="3422614"/>
            <a:ext cx="701100" cy="685200"/>
          </a:xfrm>
          <a:prstGeom prst="donut">
            <a:avLst>
              <a:gd name="adj" fmla="val 8150"/>
            </a:avLst>
          </a:prstGeom>
          <a:gradFill>
            <a:gsLst>
              <a:gs pos="0">
                <a:schemeClr val="accent1"/>
              </a:gs>
              <a:gs pos="50000">
                <a:schemeClr val="accent2"/>
              </a:gs>
              <a:gs pos="100000">
                <a:schemeClr val="accent3"/>
              </a:gs>
            </a:gsLst>
            <a:lin ang="2700006" scaled="0"/>
          </a:gradFill>
          <a:ln>
            <a:noFill/>
          </a:ln>
        </p:spPr>
        <p:txBody>
          <a:bodyPr spcFirstLastPara="1" wrap="square" lIns="45700" tIns="22850" rIns="45700" bIns="22850"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pic>
        <p:nvPicPr>
          <p:cNvPr id="270" name="Google Shape;270;g3021a088963_0_536" descr="460 Route Optimization Icon Images, Stock Photos, 3D objects, &amp; Vectors |  Shutterstock"/>
          <p:cNvPicPr preferRelativeResize="0"/>
          <p:nvPr/>
        </p:nvPicPr>
        <p:blipFill rotWithShape="1">
          <a:blip r:embed="rId11">
            <a:alphaModFix/>
          </a:blip>
          <a:srcRect l="15641" t="22742" r="14246" b="34379"/>
          <a:stretch/>
        </p:blipFill>
        <p:spPr>
          <a:xfrm>
            <a:off x="4834040" y="3615346"/>
            <a:ext cx="455162" cy="299773"/>
          </a:xfrm>
          <a:prstGeom prst="rect">
            <a:avLst/>
          </a:prstGeom>
          <a:noFill/>
          <a:ln>
            <a:noFill/>
          </a:ln>
        </p:spPr>
      </p:pic>
      <p:sp>
        <p:nvSpPr>
          <p:cNvPr id="271" name="Google Shape;271;g3021a088963_0_536"/>
          <p:cNvSpPr txBox="1"/>
          <p:nvPr/>
        </p:nvSpPr>
        <p:spPr>
          <a:xfrm>
            <a:off x="0" y="445025"/>
            <a:ext cx="8520600" cy="572700"/>
          </a:xfrm>
          <a:prstGeom prst="rect">
            <a:avLst/>
          </a:prstGeom>
          <a:solidFill>
            <a:srgbClr val="1B7A86"/>
          </a:solid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endParaRPr sz="2800" b="1">
              <a:solidFill>
                <a:schemeClr val="lt1"/>
              </a:solidFill>
              <a:latin typeface="Montserrat"/>
              <a:ea typeface="Montserrat"/>
              <a:cs typeface="Montserrat"/>
              <a:sym typeface="Montserrat"/>
            </a:endParaRPr>
          </a:p>
        </p:txBody>
      </p:sp>
      <p:sp>
        <p:nvSpPr>
          <p:cNvPr id="272" name="Google Shape;272;g3021a088963_0_536"/>
          <p:cNvSpPr txBox="1"/>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a:bodyPr>
          <a:lstStyle/>
          <a:p>
            <a:pPr marL="0" lvl="0" indent="0" algn="l" rtl="0">
              <a:lnSpc>
                <a:spcPct val="90000"/>
              </a:lnSpc>
              <a:spcBef>
                <a:spcPts val="0"/>
              </a:spcBef>
              <a:spcAft>
                <a:spcPts val="0"/>
              </a:spcAft>
              <a:buNone/>
            </a:pPr>
            <a:r>
              <a:rPr lang="en-US" sz="2400" b="1">
                <a:solidFill>
                  <a:schemeClr val="lt1"/>
                </a:solidFill>
                <a:latin typeface="Montserrat"/>
                <a:ea typeface="Montserrat"/>
                <a:cs typeface="Montserrat"/>
                <a:sym typeface="Montserrat"/>
              </a:rPr>
              <a:t>Case Study: </a:t>
            </a:r>
            <a:r>
              <a:rPr lang="en-US" sz="2400" b="1">
                <a:solidFill>
                  <a:schemeClr val="lt1"/>
                </a:solidFill>
                <a:latin typeface="Montserrat"/>
                <a:ea typeface="Montserrat"/>
                <a:cs typeface="Montserrat"/>
                <a:sym typeface="Montserrat"/>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7"/>
                  </a:ext>
                </a:extLst>
              </a:rPr>
              <a:t>Optimal Path Calculation</a:t>
            </a:r>
            <a:endParaRPr sz="2500" b="1">
              <a:solidFill>
                <a:schemeClr val="lt1"/>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9"/>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a:solidFill>
                  <a:schemeClr val="lt1"/>
                </a:solidFill>
                <a:latin typeface="Montserrat"/>
                <a:ea typeface="Montserrat"/>
                <a:cs typeface="Montserrat"/>
                <a:sym typeface="Montserrat"/>
              </a:rPr>
              <a:t>Chapter 3</a:t>
            </a:r>
            <a:endParaRPr/>
          </a:p>
          <a:p>
            <a:pPr marL="0" marR="0" lvl="0" indent="0" algn="ctr" rtl="0">
              <a:lnSpc>
                <a:spcPct val="100000"/>
              </a:lnSpc>
              <a:spcBef>
                <a:spcPts val="0"/>
              </a:spcBef>
              <a:spcAft>
                <a:spcPts val="0"/>
              </a:spcAft>
              <a:buNone/>
            </a:pPr>
            <a:r>
              <a:rPr lang="en-US" sz="2400" b="1" i="0" u="none" strike="noStrike" cap="none">
                <a:solidFill>
                  <a:schemeClr val="lt1"/>
                </a:solidFill>
                <a:latin typeface="Montserrat"/>
                <a:ea typeface="Montserrat"/>
                <a:cs typeface="Montserrat"/>
                <a:sym typeface="Montserrat"/>
              </a:rPr>
              <a:t>Data Analysis and Visualization</a:t>
            </a:r>
            <a:endParaRPr sz="1600" b="1" i="0" u="none" strike="noStrike" cap="none">
              <a:solidFill>
                <a:schemeClr val="lt1"/>
              </a:solidFill>
              <a:latin typeface="Montserrat"/>
              <a:ea typeface="Montserrat"/>
              <a:cs typeface="Montserrat"/>
              <a:sym typeface="Montserrat"/>
            </a:endParaRPr>
          </a:p>
        </p:txBody>
      </p:sp>
      <p:pic>
        <p:nvPicPr>
          <p:cNvPr id="278" name="Google Shape;278;p29"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Agenda</a:t>
            </a:r>
            <a:endParaRPr/>
          </a:p>
        </p:txBody>
      </p:sp>
      <p:sp>
        <p:nvSpPr>
          <p:cNvPr id="113" name="Google Shape;113;p2"/>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SzPts val="1800"/>
              <a:buChar char="●"/>
            </a:pPr>
            <a:r>
              <a:rPr lang="en-US" dirty="0"/>
              <a:t>Four chapters</a:t>
            </a:r>
            <a:endParaRPr dirty="0"/>
          </a:p>
          <a:p>
            <a:pPr marL="914400" lvl="1" indent="-317500" algn="l" rtl="0">
              <a:lnSpc>
                <a:spcPct val="115000"/>
              </a:lnSpc>
              <a:spcBef>
                <a:spcPts val="0"/>
              </a:spcBef>
              <a:spcAft>
                <a:spcPts val="0"/>
              </a:spcAft>
              <a:buSzPts val="1400"/>
              <a:buChar char="○"/>
            </a:pPr>
            <a:r>
              <a:rPr lang="en-US" dirty="0">
                <a:latin typeface="Montserrat" pitchFamily="2" charset="77"/>
              </a:rPr>
              <a:t>Introduction (Exercise I)</a:t>
            </a:r>
            <a:endParaRPr dirty="0">
              <a:latin typeface="Montserrat" pitchFamily="2" charset="77"/>
            </a:endParaRPr>
          </a:p>
          <a:p>
            <a:pPr marL="914400" lvl="1" indent="-317500" algn="l" rtl="0">
              <a:lnSpc>
                <a:spcPct val="115000"/>
              </a:lnSpc>
              <a:spcBef>
                <a:spcPts val="0"/>
              </a:spcBef>
              <a:spcAft>
                <a:spcPts val="0"/>
              </a:spcAft>
              <a:buSzPts val="1400"/>
              <a:buChar char="○"/>
            </a:pPr>
            <a:r>
              <a:rPr lang="en-US" dirty="0">
                <a:latin typeface="Montserrat" pitchFamily="2" charset="77"/>
              </a:rPr>
              <a:t>Geospatial Big Data Fundamentals</a:t>
            </a:r>
            <a:endParaRPr dirty="0">
              <a:latin typeface="Montserrat" pitchFamily="2" charset="77"/>
            </a:endParaRPr>
          </a:p>
          <a:p>
            <a:pPr marL="914400" lvl="1" indent="-317500" algn="l" rtl="0">
              <a:lnSpc>
                <a:spcPct val="115000"/>
              </a:lnSpc>
              <a:spcBef>
                <a:spcPts val="0"/>
              </a:spcBef>
              <a:spcAft>
                <a:spcPts val="0"/>
              </a:spcAft>
              <a:buSzPts val="1400"/>
              <a:buChar char="○"/>
            </a:pPr>
            <a:r>
              <a:rPr lang="en-US" dirty="0">
                <a:latin typeface="Montserrat" pitchFamily="2" charset="77"/>
              </a:rPr>
              <a:t>Data Analysis and Visualization (Exercise II)</a:t>
            </a:r>
            <a:endParaRPr dirty="0">
              <a:latin typeface="Montserrat" pitchFamily="2" charset="77"/>
            </a:endParaRPr>
          </a:p>
          <a:p>
            <a:pPr marL="914400" lvl="1" indent="-317500" algn="l" rtl="0">
              <a:lnSpc>
                <a:spcPct val="115000"/>
              </a:lnSpc>
              <a:spcBef>
                <a:spcPts val="0"/>
              </a:spcBef>
              <a:spcAft>
                <a:spcPts val="0"/>
              </a:spcAft>
              <a:buSzPts val="1400"/>
              <a:buChar char="○"/>
            </a:pPr>
            <a:r>
              <a:rPr lang="en-US" sz="2000" dirty="0">
                <a:solidFill>
                  <a:schemeClr val="dk2"/>
                </a:solidFill>
                <a:latin typeface="Montserrat" pitchFamily="2" charset="77"/>
                <a:sym typeface="Arial"/>
              </a:rPr>
              <a:t>Case study (Exercise III &amp; IV)</a:t>
            </a:r>
            <a:endParaRPr dirty="0">
              <a:latin typeface="Montserrat" pitchFamily="2" charset="77"/>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0"/>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Upload data to ArcGIS Enterprise</a:t>
            </a:r>
            <a:endParaRPr dirty="0"/>
          </a:p>
        </p:txBody>
      </p:sp>
      <p:sp>
        <p:nvSpPr>
          <p:cNvPr id="284" name="Google Shape;284;p30"/>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US" sz="2000" dirty="0"/>
              <a:t>Three ways:</a:t>
            </a:r>
            <a:endParaRPr sz="2000" dirty="0"/>
          </a:p>
          <a:p>
            <a:pPr marL="457200" lvl="0" indent="-342900" algn="l" rtl="0">
              <a:spcBef>
                <a:spcPts val="0"/>
              </a:spcBef>
              <a:spcAft>
                <a:spcPts val="0"/>
              </a:spcAft>
              <a:buSzPts val="1800"/>
              <a:buChar char="●"/>
            </a:pPr>
            <a:r>
              <a:rPr lang="en-US" sz="2000" dirty="0"/>
              <a:t>Publish from ArcGIS Pro (will show in Exercise)</a:t>
            </a:r>
            <a:endParaRPr sz="2000" dirty="0"/>
          </a:p>
          <a:p>
            <a:pPr marL="457200" lvl="0" indent="-342900" algn="l" rtl="0">
              <a:spcBef>
                <a:spcPts val="0"/>
              </a:spcBef>
              <a:spcAft>
                <a:spcPts val="0"/>
              </a:spcAft>
              <a:buSzPts val="1800"/>
              <a:buChar char="●"/>
            </a:pPr>
            <a:r>
              <a:rPr lang="en-US" sz="2000" dirty="0"/>
              <a:t>Publish from the ArcGIS Enterprise Portal</a:t>
            </a:r>
            <a:endParaRPr sz="2000" dirty="0"/>
          </a:p>
          <a:p>
            <a:pPr marL="457200" lvl="0" indent="-342900" algn="l" rtl="0">
              <a:spcBef>
                <a:spcPts val="0"/>
              </a:spcBef>
              <a:spcAft>
                <a:spcPts val="0"/>
              </a:spcAft>
              <a:buSzPts val="1800"/>
              <a:buChar char="●"/>
            </a:pPr>
            <a:r>
              <a:rPr lang="en-US" sz="2000" dirty="0"/>
              <a:t>Use ArcGIS API for Python</a:t>
            </a:r>
            <a:endParaRPr sz="20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1"/>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114300" lvl="0" indent="0" algn="l" rtl="0">
              <a:lnSpc>
                <a:spcPct val="115000"/>
              </a:lnSpc>
              <a:spcBef>
                <a:spcPts val="0"/>
              </a:spcBef>
              <a:spcAft>
                <a:spcPts val="0"/>
              </a:spcAft>
              <a:buClr>
                <a:srgbClr val="000000"/>
              </a:buClr>
              <a:buSzPct val="69498"/>
              <a:buFont typeface="Arial"/>
              <a:buNone/>
            </a:pPr>
            <a:r>
              <a:rPr lang="en-US" dirty="0"/>
              <a:t>Publishing from the ArcGIS Enterprise Portal</a:t>
            </a:r>
            <a:endParaRPr dirty="0"/>
          </a:p>
        </p:txBody>
      </p:sp>
      <p:sp>
        <p:nvSpPr>
          <p:cNvPr id="290" name="Google Shape;290;p31"/>
          <p:cNvSpPr txBox="1">
            <a:spLocks noGrp="1"/>
          </p:cNvSpPr>
          <p:nvPr>
            <p:ph type="body" idx="1"/>
          </p:nvPr>
        </p:nvSpPr>
        <p:spPr>
          <a:xfrm>
            <a:off x="311700" y="1152475"/>
            <a:ext cx="8520600" cy="3120900"/>
          </a:xfrm>
          <a:prstGeom prst="rect">
            <a:avLst/>
          </a:prstGeom>
          <a:noFill/>
          <a:ln>
            <a:noFill/>
          </a:ln>
        </p:spPr>
        <p:txBody>
          <a:bodyPr spcFirstLastPara="1" wrap="square" lIns="91425" tIns="91425" rIns="91425" bIns="91425" anchor="t" anchorCtr="0">
            <a:normAutofit/>
          </a:bodyPr>
          <a:lstStyle/>
          <a:p>
            <a:pPr marL="457200" lvl="0" indent="-352167" algn="l" rtl="0">
              <a:lnSpc>
                <a:spcPct val="115000"/>
              </a:lnSpc>
              <a:spcBef>
                <a:spcPts val="0"/>
              </a:spcBef>
              <a:spcAft>
                <a:spcPts val="0"/>
              </a:spcAft>
              <a:buSzPts val="1946"/>
              <a:buChar char="●"/>
            </a:pPr>
            <a:r>
              <a:rPr lang="en-US" sz="2000" dirty="0"/>
              <a:t>You can upload and publish data directly through the portal interface:</a:t>
            </a:r>
            <a:endParaRPr sz="2000" dirty="0"/>
          </a:p>
          <a:p>
            <a:pPr marL="571500" lvl="0" indent="-466467" algn="l" rtl="0">
              <a:lnSpc>
                <a:spcPct val="115000"/>
              </a:lnSpc>
              <a:spcBef>
                <a:spcPts val="0"/>
              </a:spcBef>
              <a:spcAft>
                <a:spcPts val="0"/>
              </a:spcAft>
              <a:buSzPts val="1946"/>
              <a:buFont typeface="Arial"/>
              <a:buAutoNum type="arabicPeriod"/>
            </a:pPr>
            <a:r>
              <a:rPr lang="en-US" dirty="0"/>
              <a:t>Go to Content &gt; My Content &gt; Add Item &gt; From my computer</a:t>
            </a:r>
            <a:endParaRPr dirty="0"/>
          </a:p>
          <a:p>
            <a:pPr marL="571500" lvl="0" indent="-466467" algn="l" rtl="0">
              <a:lnSpc>
                <a:spcPct val="115000"/>
              </a:lnSpc>
              <a:spcBef>
                <a:spcPts val="0"/>
              </a:spcBef>
              <a:spcAft>
                <a:spcPts val="0"/>
              </a:spcAft>
              <a:buSzPts val="1946"/>
              <a:buFont typeface="Arial"/>
              <a:buAutoNum type="arabicPeriod"/>
            </a:pPr>
            <a:r>
              <a:rPr lang="en-US" dirty="0"/>
              <a:t>Upload supported file types like CSV, shapefiles, or file geodatabases</a:t>
            </a:r>
            <a:endParaRPr dirty="0"/>
          </a:p>
          <a:p>
            <a:pPr marL="571500" lvl="0" indent="-466467" algn="l" rtl="0">
              <a:lnSpc>
                <a:spcPct val="115000"/>
              </a:lnSpc>
              <a:spcBef>
                <a:spcPts val="0"/>
              </a:spcBef>
              <a:spcAft>
                <a:spcPts val="0"/>
              </a:spcAft>
              <a:buSzPts val="1946"/>
              <a:buFont typeface="Arial"/>
              <a:buAutoNum type="arabicPeriod"/>
            </a:pPr>
            <a:r>
              <a:rPr lang="en-US" dirty="0"/>
              <a:t>Publish as a hosted feature layer</a:t>
            </a:r>
            <a:endParaRPr dirty="0"/>
          </a:p>
          <a:p>
            <a:pPr marL="457200" lvl="0" indent="-228600" algn="l" rtl="0">
              <a:lnSpc>
                <a:spcPct val="115000"/>
              </a:lnSpc>
              <a:spcBef>
                <a:spcPts val="0"/>
              </a:spcBef>
              <a:spcAft>
                <a:spcPts val="0"/>
              </a:spcAft>
              <a:buSzPts val="1946"/>
              <a:buNone/>
            </a:pPr>
            <a:endParaRPr dirty="0"/>
          </a:p>
        </p:txBody>
      </p:sp>
      <p:pic>
        <p:nvPicPr>
          <p:cNvPr id="291" name="Google Shape;291;p31"/>
          <p:cNvPicPr preferRelativeResize="0"/>
          <p:nvPr/>
        </p:nvPicPr>
        <p:blipFill>
          <a:blip r:embed="rId3">
            <a:alphaModFix/>
          </a:blip>
          <a:stretch>
            <a:fillRect/>
          </a:stretch>
        </p:blipFill>
        <p:spPr>
          <a:xfrm>
            <a:off x="0" y="1973189"/>
            <a:ext cx="9143998" cy="235437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2"/>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111111"/>
              <a:buFont typeface="Arial"/>
              <a:buNone/>
            </a:pPr>
            <a:r>
              <a:rPr lang="en-US"/>
              <a:t>Upload data to Enterprise Using Python</a:t>
            </a:r>
            <a:endParaRPr/>
          </a:p>
          <a:p>
            <a:pPr marL="0" lvl="0" indent="0" algn="l" rtl="0">
              <a:lnSpc>
                <a:spcPct val="100000"/>
              </a:lnSpc>
              <a:spcBef>
                <a:spcPts val="0"/>
              </a:spcBef>
              <a:spcAft>
                <a:spcPts val="0"/>
              </a:spcAft>
              <a:buSzPct val="111111"/>
              <a:buNone/>
            </a:pPr>
            <a:endParaRPr/>
          </a:p>
        </p:txBody>
      </p:sp>
      <p:sp>
        <p:nvSpPr>
          <p:cNvPr id="297" name="Google Shape;297;p32"/>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fontScale="92500" lnSpcReduction="10000"/>
          </a:bodyPr>
          <a:lstStyle/>
          <a:p>
            <a:pPr marL="457200" lvl="0" indent="-333632" algn="l" rtl="0">
              <a:lnSpc>
                <a:spcPct val="115000"/>
              </a:lnSpc>
              <a:spcBef>
                <a:spcPts val="0"/>
              </a:spcBef>
              <a:spcAft>
                <a:spcPts val="0"/>
              </a:spcAft>
              <a:buSzPct val="81081"/>
              <a:buChar char="●"/>
            </a:pPr>
            <a:r>
              <a:rPr lang="en-US" dirty="0"/>
              <a:t>Use ArcGIS API for Python</a:t>
            </a:r>
            <a:endParaRPr dirty="0"/>
          </a:p>
          <a:p>
            <a:pPr marL="571500" lvl="1" indent="0" algn="l" rtl="0">
              <a:lnSpc>
                <a:spcPct val="115000"/>
              </a:lnSpc>
              <a:spcBef>
                <a:spcPts val="0"/>
              </a:spcBef>
              <a:spcAft>
                <a:spcPts val="0"/>
              </a:spcAft>
              <a:buSzPct val="100900"/>
              <a:buNone/>
            </a:pPr>
            <a:r>
              <a:rPr lang="en-US" sz="1500" b="0" dirty="0">
                <a:solidFill>
                  <a:srgbClr val="008000"/>
                </a:solidFill>
                <a:latin typeface="Arial"/>
                <a:ea typeface="Arial"/>
                <a:cs typeface="Arial"/>
                <a:sym typeface="Arial"/>
              </a:rPr>
              <a:t># Installation with </a:t>
            </a:r>
            <a:r>
              <a:rPr lang="en-US" sz="1500" b="0" dirty="0" err="1">
                <a:solidFill>
                  <a:srgbClr val="008000"/>
                </a:solidFill>
                <a:latin typeface="Arial"/>
                <a:ea typeface="Arial"/>
                <a:cs typeface="Arial"/>
                <a:sym typeface="Arial"/>
              </a:rPr>
              <a:t>conda</a:t>
            </a:r>
            <a:endParaRPr sz="1500" b="0" dirty="0">
              <a:solidFill>
                <a:srgbClr val="000000"/>
              </a:solidFill>
              <a:latin typeface="Arial"/>
              <a:ea typeface="Arial"/>
              <a:cs typeface="Arial"/>
              <a:sym typeface="Arial"/>
            </a:endParaRPr>
          </a:p>
          <a:p>
            <a:pPr marL="571500" lvl="1" indent="0" algn="l" rtl="0">
              <a:lnSpc>
                <a:spcPct val="115000"/>
              </a:lnSpc>
              <a:spcBef>
                <a:spcPts val="0"/>
              </a:spcBef>
              <a:spcAft>
                <a:spcPts val="0"/>
              </a:spcAft>
              <a:buSzPct val="100900"/>
              <a:buNone/>
            </a:pPr>
            <a:r>
              <a:rPr lang="en-US" sz="1500" b="0" dirty="0" err="1">
                <a:solidFill>
                  <a:srgbClr val="000000"/>
                </a:solidFill>
                <a:latin typeface="Arial"/>
                <a:ea typeface="Arial"/>
                <a:cs typeface="Arial"/>
                <a:sym typeface="Arial"/>
              </a:rPr>
              <a:t>conda</a:t>
            </a:r>
            <a:r>
              <a:rPr lang="en-US" sz="1500" b="0" dirty="0">
                <a:solidFill>
                  <a:srgbClr val="000000"/>
                </a:solidFill>
                <a:latin typeface="Arial"/>
                <a:ea typeface="Arial"/>
                <a:cs typeface="Arial"/>
                <a:sym typeface="Arial"/>
              </a:rPr>
              <a:t> install -c </a:t>
            </a:r>
            <a:r>
              <a:rPr lang="en-US" sz="1500" b="0" dirty="0" err="1">
                <a:solidFill>
                  <a:srgbClr val="000000"/>
                </a:solidFill>
                <a:latin typeface="Arial"/>
                <a:ea typeface="Arial"/>
                <a:cs typeface="Arial"/>
                <a:sym typeface="Arial"/>
              </a:rPr>
              <a:t>esri</a:t>
            </a:r>
            <a:r>
              <a:rPr lang="en-US" sz="1500" b="0" dirty="0">
                <a:solidFill>
                  <a:srgbClr val="000000"/>
                </a:solidFill>
                <a:latin typeface="Arial"/>
                <a:ea typeface="Arial"/>
                <a:cs typeface="Arial"/>
                <a:sym typeface="Arial"/>
              </a:rPr>
              <a:t> </a:t>
            </a:r>
            <a:r>
              <a:rPr lang="en-US" sz="1500" b="0" dirty="0" err="1">
                <a:solidFill>
                  <a:srgbClr val="000000"/>
                </a:solidFill>
                <a:latin typeface="Arial"/>
                <a:ea typeface="Arial"/>
                <a:cs typeface="Arial"/>
                <a:sym typeface="Arial"/>
              </a:rPr>
              <a:t>arcgis</a:t>
            </a:r>
            <a:endParaRPr sz="1500" b="0" dirty="0">
              <a:solidFill>
                <a:srgbClr val="000000"/>
              </a:solidFill>
              <a:latin typeface="Arial"/>
              <a:ea typeface="Arial"/>
              <a:cs typeface="Arial"/>
              <a:sym typeface="Arial"/>
            </a:endParaRPr>
          </a:p>
          <a:p>
            <a:pPr marL="571500" lvl="1" indent="0" algn="l" rtl="0">
              <a:lnSpc>
                <a:spcPct val="115000"/>
              </a:lnSpc>
              <a:spcBef>
                <a:spcPts val="0"/>
              </a:spcBef>
              <a:spcAft>
                <a:spcPts val="0"/>
              </a:spcAft>
              <a:buSzPct val="100900"/>
              <a:buNone/>
            </a:pPr>
            <a:br>
              <a:rPr lang="en-US" sz="1500" b="0" dirty="0">
                <a:solidFill>
                  <a:srgbClr val="000000"/>
                </a:solidFill>
                <a:latin typeface="Arial"/>
                <a:ea typeface="Arial"/>
                <a:cs typeface="Arial"/>
                <a:sym typeface="Arial"/>
              </a:rPr>
            </a:br>
            <a:r>
              <a:rPr lang="en-US" sz="1500" b="0" dirty="0">
                <a:solidFill>
                  <a:srgbClr val="008000"/>
                </a:solidFill>
                <a:latin typeface="Arial"/>
                <a:ea typeface="Arial"/>
                <a:cs typeface="Arial"/>
                <a:sym typeface="Arial"/>
              </a:rPr>
              <a:t># Installation with pip</a:t>
            </a:r>
            <a:endParaRPr sz="1500" b="0" dirty="0">
              <a:solidFill>
                <a:srgbClr val="000000"/>
              </a:solidFill>
              <a:latin typeface="Arial"/>
              <a:ea typeface="Arial"/>
              <a:cs typeface="Arial"/>
              <a:sym typeface="Arial"/>
            </a:endParaRPr>
          </a:p>
          <a:p>
            <a:pPr marL="571500" lvl="1" indent="0" algn="l" rtl="0">
              <a:lnSpc>
                <a:spcPct val="115000"/>
              </a:lnSpc>
              <a:spcBef>
                <a:spcPts val="0"/>
              </a:spcBef>
              <a:spcAft>
                <a:spcPts val="0"/>
              </a:spcAft>
              <a:buSzPct val="100900"/>
              <a:buNone/>
            </a:pPr>
            <a:r>
              <a:rPr lang="en-US" sz="1500" b="0" dirty="0">
                <a:solidFill>
                  <a:srgbClr val="000000"/>
                </a:solidFill>
                <a:latin typeface="Arial"/>
                <a:ea typeface="Arial"/>
                <a:cs typeface="Arial"/>
                <a:sym typeface="Arial"/>
              </a:rPr>
              <a:t>pip install </a:t>
            </a:r>
            <a:r>
              <a:rPr lang="en-US" sz="1500" b="0" dirty="0" err="1">
                <a:solidFill>
                  <a:srgbClr val="000000"/>
                </a:solidFill>
                <a:latin typeface="Arial"/>
                <a:ea typeface="Arial"/>
                <a:cs typeface="Arial"/>
                <a:sym typeface="Arial"/>
              </a:rPr>
              <a:t>arcgis</a:t>
            </a:r>
            <a:endParaRPr sz="1500" b="0" dirty="0">
              <a:solidFill>
                <a:srgbClr val="000000"/>
              </a:solidFill>
              <a:latin typeface="Arial"/>
              <a:ea typeface="Arial"/>
              <a:cs typeface="Arial"/>
              <a:sym typeface="Arial"/>
            </a:endParaRPr>
          </a:p>
          <a:p>
            <a:pPr marL="571500" lvl="1" indent="0" algn="l" rtl="0">
              <a:lnSpc>
                <a:spcPct val="115000"/>
              </a:lnSpc>
              <a:spcBef>
                <a:spcPts val="0"/>
              </a:spcBef>
              <a:spcAft>
                <a:spcPts val="0"/>
              </a:spcAft>
              <a:buSzPct val="94594"/>
              <a:buNone/>
            </a:pPr>
            <a:endParaRPr sz="1600" dirty="0">
              <a:solidFill>
                <a:srgbClr val="000000"/>
              </a:solidFill>
              <a:latin typeface="Arial"/>
              <a:ea typeface="Arial"/>
              <a:cs typeface="Arial"/>
              <a:sym typeface="Arial"/>
            </a:endParaRPr>
          </a:p>
          <a:p>
            <a:pPr marL="571500" lvl="1" indent="0" algn="l" rtl="0">
              <a:lnSpc>
                <a:spcPct val="115000"/>
              </a:lnSpc>
              <a:spcBef>
                <a:spcPts val="0"/>
              </a:spcBef>
              <a:spcAft>
                <a:spcPts val="0"/>
              </a:spcAft>
              <a:buSzPct val="100900"/>
              <a:buNone/>
            </a:pPr>
            <a:r>
              <a:rPr lang="en-US" sz="1500" b="0" dirty="0">
                <a:solidFill>
                  <a:srgbClr val="0000FF"/>
                </a:solidFill>
                <a:latin typeface="Arial"/>
                <a:ea typeface="Arial"/>
                <a:cs typeface="Arial"/>
                <a:sym typeface="Arial"/>
              </a:rPr>
              <a:t>from</a:t>
            </a:r>
            <a:r>
              <a:rPr lang="en-US" sz="1500" b="0" dirty="0">
                <a:solidFill>
                  <a:srgbClr val="000000"/>
                </a:solidFill>
                <a:latin typeface="Arial"/>
                <a:ea typeface="Arial"/>
                <a:cs typeface="Arial"/>
                <a:sym typeface="Arial"/>
              </a:rPr>
              <a:t> </a:t>
            </a:r>
            <a:r>
              <a:rPr lang="en-US" sz="1500" b="0" dirty="0" err="1">
                <a:solidFill>
                  <a:srgbClr val="000000"/>
                </a:solidFill>
                <a:latin typeface="Arial"/>
                <a:ea typeface="Arial"/>
                <a:cs typeface="Arial"/>
                <a:sym typeface="Arial"/>
              </a:rPr>
              <a:t>arcgis.gis</a:t>
            </a:r>
            <a:r>
              <a:rPr lang="en-US" sz="1500" b="0" dirty="0">
                <a:solidFill>
                  <a:srgbClr val="000000"/>
                </a:solidFill>
                <a:latin typeface="Arial"/>
                <a:ea typeface="Arial"/>
                <a:cs typeface="Arial"/>
                <a:sym typeface="Arial"/>
              </a:rPr>
              <a:t> </a:t>
            </a:r>
            <a:r>
              <a:rPr lang="en-US" sz="1500" b="0" dirty="0">
                <a:solidFill>
                  <a:srgbClr val="0000FF"/>
                </a:solidFill>
                <a:latin typeface="Arial"/>
                <a:ea typeface="Arial"/>
                <a:cs typeface="Arial"/>
                <a:sym typeface="Arial"/>
              </a:rPr>
              <a:t>import</a:t>
            </a:r>
            <a:r>
              <a:rPr lang="en-US" sz="1500" b="0" dirty="0">
                <a:solidFill>
                  <a:srgbClr val="000000"/>
                </a:solidFill>
                <a:latin typeface="Arial"/>
                <a:ea typeface="Arial"/>
                <a:cs typeface="Arial"/>
                <a:sym typeface="Arial"/>
              </a:rPr>
              <a:t> GIS</a:t>
            </a:r>
            <a:endParaRPr dirty="0"/>
          </a:p>
          <a:p>
            <a:pPr marL="571500" lvl="1" indent="0" algn="l" rtl="0">
              <a:lnSpc>
                <a:spcPct val="115000"/>
              </a:lnSpc>
              <a:spcBef>
                <a:spcPts val="0"/>
              </a:spcBef>
              <a:spcAft>
                <a:spcPts val="0"/>
              </a:spcAft>
              <a:buSzPct val="100900"/>
              <a:buNone/>
            </a:pPr>
            <a:br>
              <a:rPr lang="en-US" sz="1500" b="0" dirty="0">
                <a:solidFill>
                  <a:srgbClr val="000000"/>
                </a:solidFill>
                <a:latin typeface="Arial"/>
                <a:ea typeface="Arial"/>
                <a:cs typeface="Arial"/>
                <a:sym typeface="Arial"/>
              </a:rPr>
            </a:br>
            <a:r>
              <a:rPr lang="en-US" sz="1500" b="0" dirty="0">
                <a:solidFill>
                  <a:srgbClr val="008000"/>
                </a:solidFill>
                <a:latin typeface="Arial"/>
                <a:ea typeface="Arial"/>
                <a:cs typeface="Arial"/>
                <a:sym typeface="Arial"/>
              </a:rPr>
              <a:t># Connect to ArcGIS Enterprise</a:t>
            </a:r>
            <a:endParaRPr sz="1500" b="0" dirty="0">
              <a:solidFill>
                <a:srgbClr val="000000"/>
              </a:solidFill>
              <a:latin typeface="Arial"/>
              <a:ea typeface="Arial"/>
              <a:cs typeface="Arial"/>
              <a:sym typeface="Arial"/>
            </a:endParaRPr>
          </a:p>
          <a:p>
            <a:pPr marL="571500" lvl="1" indent="0" algn="l" rtl="0">
              <a:lnSpc>
                <a:spcPct val="115000"/>
              </a:lnSpc>
              <a:spcBef>
                <a:spcPts val="0"/>
              </a:spcBef>
              <a:spcAft>
                <a:spcPts val="0"/>
              </a:spcAft>
              <a:buSzPct val="100900"/>
              <a:buNone/>
            </a:pPr>
            <a:r>
              <a:rPr lang="en-US" sz="1500" b="0" dirty="0" err="1">
                <a:solidFill>
                  <a:srgbClr val="000000"/>
                </a:solidFill>
                <a:latin typeface="Arial"/>
                <a:ea typeface="Arial"/>
                <a:cs typeface="Arial"/>
                <a:sym typeface="Arial"/>
              </a:rPr>
              <a:t>gis</a:t>
            </a:r>
            <a:r>
              <a:rPr lang="en-US" sz="1500" b="0" dirty="0">
                <a:solidFill>
                  <a:srgbClr val="000000"/>
                </a:solidFill>
                <a:latin typeface="Arial"/>
                <a:ea typeface="Arial"/>
                <a:cs typeface="Arial"/>
                <a:sym typeface="Arial"/>
              </a:rPr>
              <a:t> = GIS(</a:t>
            </a:r>
            <a:r>
              <a:rPr lang="en-US" sz="1500" b="0" dirty="0">
                <a:solidFill>
                  <a:srgbClr val="A31515"/>
                </a:solidFill>
                <a:latin typeface="Arial"/>
                <a:ea typeface="Arial"/>
                <a:cs typeface="Arial"/>
                <a:sym typeface="Arial"/>
              </a:rPr>
              <a:t>“https://example-portal-</a:t>
            </a:r>
            <a:r>
              <a:rPr lang="en-US" sz="1500" b="0" dirty="0" err="1">
                <a:solidFill>
                  <a:srgbClr val="A31515"/>
                </a:solidFill>
                <a:latin typeface="Arial"/>
                <a:ea typeface="Arial"/>
                <a:cs typeface="Arial"/>
                <a:sym typeface="Arial"/>
              </a:rPr>
              <a:t>url.com</a:t>
            </a:r>
            <a:r>
              <a:rPr lang="en-US" sz="1500" b="0" dirty="0">
                <a:solidFill>
                  <a:srgbClr val="A31515"/>
                </a:solidFill>
                <a:latin typeface="Arial"/>
                <a:ea typeface="Arial"/>
                <a:cs typeface="Arial"/>
                <a:sym typeface="Arial"/>
              </a:rPr>
              <a:t>/portal”</a:t>
            </a:r>
            <a:r>
              <a:rPr lang="en-US" sz="1500" b="0" dirty="0">
                <a:solidFill>
                  <a:srgbClr val="000000"/>
                </a:solidFill>
                <a:latin typeface="Arial"/>
                <a:ea typeface="Arial"/>
                <a:cs typeface="Arial"/>
                <a:sym typeface="Arial"/>
              </a:rPr>
              <a:t>, </a:t>
            </a:r>
            <a:r>
              <a:rPr lang="en-US" sz="1500" b="0" dirty="0">
                <a:solidFill>
                  <a:srgbClr val="A31515"/>
                </a:solidFill>
                <a:latin typeface="Arial"/>
                <a:ea typeface="Arial"/>
                <a:cs typeface="Arial"/>
                <a:sym typeface="Arial"/>
              </a:rPr>
              <a:t>“</a:t>
            </a:r>
            <a:r>
              <a:rPr lang="en-US" sz="1500" b="0" dirty="0" err="1">
                <a:solidFill>
                  <a:srgbClr val="A31515"/>
                </a:solidFill>
                <a:latin typeface="Arial"/>
                <a:ea typeface="Arial"/>
                <a:cs typeface="Arial"/>
                <a:sym typeface="Arial"/>
              </a:rPr>
              <a:t>your_username</a:t>
            </a:r>
            <a:r>
              <a:rPr lang="en-US" sz="1500" b="0" dirty="0">
                <a:solidFill>
                  <a:srgbClr val="A31515"/>
                </a:solidFill>
                <a:latin typeface="Arial"/>
                <a:ea typeface="Arial"/>
                <a:cs typeface="Arial"/>
                <a:sym typeface="Arial"/>
              </a:rPr>
              <a:t>”</a:t>
            </a:r>
            <a:r>
              <a:rPr lang="en-US" sz="1500" b="0" dirty="0">
                <a:solidFill>
                  <a:srgbClr val="000000"/>
                </a:solidFill>
                <a:latin typeface="Arial"/>
                <a:ea typeface="Arial"/>
                <a:cs typeface="Arial"/>
                <a:sym typeface="Arial"/>
              </a:rPr>
              <a:t>, </a:t>
            </a:r>
            <a:r>
              <a:rPr lang="en-US" sz="1500" b="0" dirty="0">
                <a:solidFill>
                  <a:srgbClr val="A31515"/>
                </a:solidFill>
                <a:latin typeface="Arial"/>
                <a:ea typeface="Arial"/>
                <a:cs typeface="Arial"/>
                <a:sym typeface="Arial"/>
              </a:rPr>
              <a:t>“</a:t>
            </a:r>
            <a:r>
              <a:rPr lang="en-US" sz="1500" b="0" dirty="0" err="1">
                <a:solidFill>
                  <a:srgbClr val="A31515"/>
                </a:solidFill>
                <a:latin typeface="Arial"/>
                <a:ea typeface="Arial"/>
                <a:cs typeface="Arial"/>
                <a:sym typeface="Arial"/>
              </a:rPr>
              <a:t>your_password</a:t>
            </a:r>
            <a:r>
              <a:rPr lang="en-US" sz="1500" b="0" dirty="0">
                <a:solidFill>
                  <a:srgbClr val="A31515"/>
                </a:solidFill>
                <a:latin typeface="Arial"/>
                <a:ea typeface="Arial"/>
                <a:cs typeface="Arial"/>
                <a:sym typeface="Arial"/>
              </a:rPr>
              <a:t>”</a:t>
            </a:r>
            <a:r>
              <a:rPr lang="en-US" sz="1500" dirty="0">
                <a:solidFill>
                  <a:srgbClr val="000000"/>
                </a:solidFill>
                <a:latin typeface="Arial"/>
                <a:ea typeface="Arial"/>
                <a:cs typeface="Arial"/>
                <a:sym typeface="Arial"/>
              </a:rPr>
              <a:t>）</a:t>
            </a:r>
            <a:endParaRPr sz="1500" dirty="0">
              <a:solidFill>
                <a:srgbClr val="000000"/>
              </a:solidFill>
              <a:latin typeface="Arial"/>
              <a:ea typeface="Arial"/>
              <a:cs typeface="Arial"/>
              <a:sym typeface="Arial"/>
            </a:endParaRPr>
          </a:p>
          <a:p>
            <a:pPr marL="457200" lvl="0" indent="0" algn="l" rtl="0">
              <a:lnSpc>
                <a:spcPct val="150000"/>
              </a:lnSpc>
              <a:spcBef>
                <a:spcPts val="0"/>
              </a:spcBef>
              <a:spcAft>
                <a:spcPts val="0"/>
              </a:spcAft>
              <a:buClr>
                <a:schemeClr val="dk1"/>
              </a:buClr>
              <a:buSzPct val="73912"/>
              <a:buFont typeface="Arial"/>
              <a:buNone/>
            </a:pPr>
            <a:r>
              <a:rPr lang="en-US" sz="1488" dirty="0">
                <a:highlight>
                  <a:srgbClr val="FFFFFF"/>
                </a:highlight>
                <a:latin typeface="Arial"/>
                <a:ea typeface="Arial"/>
                <a:cs typeface="Arial"/>
                <a:sym typeface="Arial"/>
              </a:rPr>
              <a:t>   </a:t>
            </a:r>
            <a:r>
              <a:rPr lang="en-US" sz="1488" dirty="0" err="1">
                <a:highlight>
                  <a:srgbClr val="FFFFFF"/>
                </a:highlight>
                <a:latin typeface="Arial"/>
                <a:ea typeface="Arial"/>
                <a:cs typeface="Arial"/>
                <a:sym typeface="Arial"/>
              </a:rPr>
              <a:t>csv_item</a:t>
            </a:r>
            <a:r>
              <a:rPr lang="en-US" sz="1488" dirty="0">
                <a:highlight>
                  <a:srgbClr val="FFFFFF"/>
                </a:highlight>
                <a:latin typeface="Arial"/>
                <a:ea typeface="Arial"/>
                <a:cs typeface="Arial"/>
                <a:sym typeface="Arial"/>
              </a:rPr>
              <a:t> = </a:t>
            </a:r>
            <a:r>
              <a:rPr lang="en-US" sz="1488" dirty="0" err="1">
                <a:highlight>
                  <a:srgbClr val="FFFFFF"/>
                </a:highlight>
                <a:latin typeface="Arial"/>
                <a:ea typeface="Arial"/>
                <a:cs typeface="Arial"/>
                <a:sym typeface="Arial"/>
              </a:rPr>
              <a:t>gis.content.add</a:t>
            </a:r>
            <a:r>
              <a:rPr lang="en-US" sz="1488" dirty="0">
                <a:highlight>
                  <a:srgbClr val="FFFFFF"/>
                </a:highlight>
                <a:latin typeface="Arial"/>
                <a:ea typeface="Arial"/>
                <a:cs typeface="Arial"/>
                <a:sym typeface="Arial"/>
              </a:rPr>
              <a:t>(</a:t>
            </a:r>
            <a:r>
              <a:rPr lang="en-US" sz="1488" dirty="0" err="1">
                <a:highlight>
                  <a:srgbClr val="FFFFFF"/>
                </a:highlight>
                <a:latin typeface="Arial"/>
                <a:ea typeface="Arial"/>
                <a:cs typeface="Arial"/>
                <a:sym typeface="Arial"/>
              </a:rPr>
              <a:t>trailhead_properties</a:t>
            </a:r>
            <a:r>
              <a:rPr lang="en-US" sz="1488" dirty="0">
                <a:highlight>
                  <a:srgbClr val="FFFFFF"/>
                </a:highlight>
                <a:latin typeface="Arial"/>
                <a:ea typeface="Arial"/>
                <a:cs typeface="Arial"/>
                <a:sym typeface="Arial"/>
              </a:rPr>
              <a:t>, </a:t>
            </a:r>
            <a:r>
              <a:rPr lang="en-US" sz="1488" dirty="0" err="1">
                <a:highlight>
                  <a:srgbClr val="FFFFFF"/>
                </a:highlight>
                <a:latin typeface="Arial"/>
                <a:ea typeface="Arial"/>
                <a:cs typeface="Arial"/>
                <a:sym typeface="Arial"/>
              </a:rPr>
              <a:t>csv_file</a:t>
            </a:r>
            <a:r>
              <a:rPr lang="en-US" sz="1488" dirty="0">
                <a:highlight>
                  <a:srgbClr val="FFFFFF"/>
                </a:highlight>
                <a:latin typeface="Arial"/>
                <a:ea typeface="Arial"/>
                <a:cs typeface="Arial"/>
                <a:sym typeface="Arial"/>
              </a:rPr>
              <a:t>)</a:t>
            </a:r>
            <a:endParaRPr sz="1488" dirty="0">
              <a:highlight>
                <a:srgbClr val="FFFFFF"/>
              </a:highlight>
              <a:latin typeface="Arial"/>
              <a:ea typeface="Arial"/>
              <a:cs typeface="Arial"/>
              <a:sym typeface="Arial"/>
            </a:endParaRPr>
          </a:p>
          <a:p>
            <a:pPr marL="571500" lvl="1" indent="0" algn="l" rtl="0">
              <a:lnSpc>
                <a:spcPct val="115000"/>
              </a:lnSpc>
              <a:spcBef>
                <a:spcPts val="0"/>
              </a:spcBef>
              <a:spcAft>
                <a:spcPts val="0"/>
              </a:spcAft>
              <a:buSzPct val="100900"/>
              <a:buNone/>
            </a:pPr>
            <a:endParaRPr sz="1500" dirty="0">
              <a:solidFill>
                <a:srgbClr val="000000"/>
              </a:solidFill>
            </a:endParaRPr>
          </a:p>
          <a:p>
            <a:pPr marL="596900" lvl="1" indent="0" algn="l" rtl="0">
              <a:lnSpc>
                <a:spcPct val="115000"/>
              </a:lnSpc>
              <a:spcBef>
                <a:spcPts val="0"/>
              </a:spcBef>
              <a:spcAft>
                <a:spcPts val="0"/>
              </a:spcAft>
              <a:buSzPct val="75675"/>
              <a:buNone/>
            </a:pP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g3021a088963_0_619"/>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Spatial analysis using ArcGIS Enterprise</a:t>
            </a:r>
            <a:endParaRPr/>
          </a:p>
        </p:txBody>
      </p:sp>
      <p:sp>
        <p:nvSpPr>
          <p:cNvPr id="303" name="Google Shape;303;g3021a088963_0_619"/>
          <p:cNvSpPr txBox="1">
            <a:spLocks noGrp="1"/>
          </p:cNvSpPr>
          <p:nvPr>
            <p:ph type="body" idx="1"/>
          </p:nvPr>
        </p:nvSpPr>
        <p:spPr>
          <a:xfrm>
            <a:off x="311700" y="1152475"/>
            <a:ext cx="8520600" cy="31209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US" sz="2000" dirty="0"/>
              <a:t>Three ways:</a:t>
            </a:r>
            <a:endParaRPr sz="2000" dirty="0"/>
          </a:p>
          <a:p>
            <a:pPr marL="457200" lvl="0" indent="-342900" algn="l" rtl="0">
              <a:spcBef>
                <a:spcPts val="0"/>
              </a:spcBef>
              <a:spcAft>
                <a:spcPts val="0"/>
              </a:spcAft>
              <a:buSzPts val="1800"/>
              <a:buChar char="●"/>
            </a:pPr>
            <a:r>
              <a:rPr lang="en-US" sz="2000" dirty="0"/>
              <a:t>Use ArcGIS Pro (will show in exercise)</a:t>
            </a:r>
            <a:endParaRPr sz="2000" dirty="0"/>
          </a:p>
          <a:p>
            <a:pPr marL="457200" lvl="0" indent="-342900" algn="l" rtl="0">
              <a:spcBef>
                <a:spcPts val="0"/>
              </a:spcBef>
              <a:spcAft>
                <a:spcPts val="0"/>
              </a:spcAft>
              <a:buSzPts val="1800"/>
              <a:buChar char="●"/>
            </a:pPr>
            <a:r>
              <a:rPr lang="en-US" sz="2000" dirty="0"/>
              <a:t>Use Map Viewer Classic on ArcGIS Enterprise</a:t>
            </a:r>
            <a:endParaRPr sz="2000" dirty="0"/>
          </a:p>
          <a:p>
            <a:pPr marL="457200" lvl="0" indent="-342900" algn="l" rtl="0">
              <a:spcBef>
                <a:spcPts val="0"/>
              </a:spcBef>
              <a:spcAft>
                <a:spcPts val="0"/>
              </a:spcAft>
              <a:buSzPts val="1800"/>
              <a:buChar char="●"/>
            </a:pPr>
            <a:r>
              <a:rPr lang="en-US" sz="2000" dirty="0"/>
              <a:t>Use ArcGIS API for Python</a:t>
            </a:r>
            <a:endParaRPr sz="20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3"/>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Use Map Viewer Classic</a:t>
            </a:r>
            <a:endParaRPr/>
          </a:p>
        </p:txBody>
      </p:sp>
      <p:sp>
        <p:nvSpPr>
          <p:cNvPr id="309" name="Google Shape;309;p33"/>
          <p:cNvSpPr txBox="1">
            <a:spLocks noGrp="1"/>
          </p:cNvSpPr>
          <p:nvPr>
            <p:ph type="body" idx="1"/>
          </p:nvPr>
        </p:nvSpPr>
        <p:spPr>
          <a:xfrm>
            <a:off x="2388200" y="1152475"/>
            <a:ext cx="5228100" cy="3120900"/>
          </a:xfrm>
          <a:prstGeom prst="rect">
            <a:avLst/>
          </a:prstGeom>
          <a:noFill/>
          <a:ln>
            <a:noFill/>
          </a:ln>
        </p:spPr>
        <p:txBody>
          <a:bodyPr spcFirstLastPara="1" wrap="square" lIns="91425" tIns="91425" rIns="91425" bIns="91425" anchor="t" anchorCtr="0">
            <a:noAutofit/>
          </a:bodyPr>
          <a:lstStyle/>
          <a:p>
            <a:pPr marL="114300" lvl="0" indent="0" algn="l" rtl="0">
              <a:lnSpc>
                <a:spcPct val="105000"/>
              </a:lnSpc>
              <a:spcBef>
                <a:spcPts val="0"/>
              </a:spcBef>
              <a:spcAft>
                <a:spcPts val="0"/>
              </a:spcAft>
              <a:buSzPts val="1800"/>
              <a:buNone/>
            </a:pPr>
            <a:r>
              <a:rPr lang="en-US" sz="2020"/>
              <a:t>Using Map Viewer Classic</a:t>
            </a:r>
            <a:endParaRPr sz="2020"/>
          </a:p>
          <a:p>
            <a:pPr marL="571500" lvl="0" indent="-444500" algn="l" rtl="0">
              <a:lnSpc>
                <a:spcPct val="105000"/>
              </a:lnSpc>
              <a:spcBef>
                <a:spcPts val="0"/>
              </a:spcBef>
              <a:spcAft>
                <a:spcPts val="0"/>
              </a:spcAft>
              <a:buSzPts val="1600"/>
              <a:buFont typeface="Arial"/>
              <a:buAutoNum type="arabicPeriod"/>
            </a:pPr>
            <a:r>
              <a:rPr lang="en-US" sz="2020"/>
              <a:t>Open a web map containing the feature layers you want to analyze</a:t>
            </a:r>
            <a:endParaRPr sz="2020"/>
          </a:p>
          <a:p>
            <a:pPr marL="571500" lvl="0" indent="-444500" algn="l" rtl="0">
              <a:lnSpc>
                <a:spcPct val="105000"/>
              </a:lnSpc>
              <a:spcBef>
                <a:spcPts val="0"/>
              </a:spcBef>
              <a:spcAft>
                <a:spcPts val="0"/>
              </a:spcAft>
              <a:buSzPts val="1600"/>
              <a:buFont typeface="Arial"/>
              <a:buAutoNum type="arabicPeriod"/>
            </a:pPr>
            <a:r>
              <a:rPr lang="en-US" sz="2020"/>
              <a:t>Click the Analysis button on the map menu bar</a:t>
            </a:r>
            <a:endParaRPr sz="2020"/>
          </a:p>
          <a:p>
            <a:pPr marL="571500" lvl="0" indent="-444500" algn="l" rtl="0">
              <a:lnSpc>
                <a:spcPct val="105000"/>
              </a:lnSpc>
              <a:spcBef>
                <a:spcPts val="0"/>
              </a:spcBef>
              <a:spcAft>
                <a:spcPts val="0"/>
              </a:spcAft>
              <a:buSzPts val="1600"/>
              <a:buFont typeface="Arial"/>
              <a:buAutoNum type="arabicPeriod"/>
            </a:pPr>
            <a:r>
              <a:rPr lang="en-US" sz="2020"/>
              <a:t>Choose between Feature Analysis or Raster Analysis (if enabled)</a:t>
            </a:r>
            <a:endParaRPr sz="2020"/>
          </a:p>
          <a:p>
            <a:pPr marL="571500" lvl="0" indent="-444500" algn="l" rtl="0">
              <a:lnSpc>
                <a:spcPct val="105000"/>
              </a:lnSpc>
              <a:spcBef>
                <a:spcPts val="0"/>
              </a:spcBef>
              <a:spcAft>
                <a:spcPts val="0"/>
              </a:spcAft>
              <a:buSzPts val="1600"/>
              <a:buFont typeface="Arial"/>
              <a:buAutoNum type="arabicPeriod"/>
            </a:pPr>
            <a:r>
              <a:rPr lang="en-US" sz="202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8"/>
                  </a:ext>
                </a:extLst>
              </a:rPr>
              <a:t>Select a tool</a:t>
            </a:r>
            <a:r>
              <a:rPr lang="en-US" sz="2020"/>
              <a:t> from the available categories</a:t>
            </a:r>
            <a:endParaRPr sz="2020"/>
          </a:p>
          <a:p>
            <a:pPr marL="571500" lvl="0" indent="-444500" algn="l" rtl="0">
              <a:lnSpc>
                <a:spcPct val="105000"/>
              </a:lnSpc>
              <a:spcBef>
                <a:spcPts val="0"/>
              </a:spcBef>
              <a:spcAft>
                <a:spcPts val="0"/>
              </a:spcAft>
              <a:buSzPts val="1600"/>
              <a:buFont typeface="Arial"/>
              <a:buAutoNum type="arabicPeriod"/>
            </a:pPr>
            <a:r>
              <a:rPr lang="en-US" sz="2020"/>
              <a:t>Configure the tool parameters and run the analysis</a:t>
            </a:r>
            <a:endParaRPr sz="2020"/>
          </a:p>
          <a:p>
            <a:pPr marL="457200" lvl="0" indent="-228600" algn="l" rtl="0">
              <a:lnSpc>
                <a:spcPct val="105000"/>
              </a:lnSpc>
              <a:spcBef>
                <a:spcPts val="0"/>
              </a:spcBef>
              <a:spcAft>
                <a:spcPts val="0"/>
              </a:spcAft>
              <a:buSzPts val="1800"/>
              <a:buNone/>
            </a:pPr>
            <a:endParaRPr sz="2020"/>
          </a:p>
        </p:txBody>
      </p:sp>
      <p:pic>
        <p:nvPicPr>
          <p:cNvPr id="310" name="Google Shape;310;p33"/>
          <p:cNvPicPr preferRelativeResize="0"/>
          <p:nvPr/>
        </p:nvPicPr>
        <p:blipFill>
          <a:blip r:embed="rId3">
            <a:alphaModFix/>
          </a:blip>
          <a:stretch>
            <a:fillRect/>
          </a:stretch>
        </p:blipFill>
        <p:spPr>
          <a:xfrm>
            <a:off x="930524" y="1017725"/>
            <a:ext cx="7428152" cy="41420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111111"/>
              <a:buFont typeface="Arial"/>
              <a:buNone/>
            </a:pPr>
            <a:r>
              <a:rPr lang="en-US"/>
              <a:t>Spatial analysis using Python</a:t>
            </a:r>
            <a:endParaRPr/>
          </a:p>
        </p:txBody>
      </p:sp>
      <p:sp>
        <p:nvSpPr>
          <p:cNvPr id="316" name="Google Shape;316;p35"/>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a:bodyPr>
          <a:lstStyle/>
          <a:p>
            <a:pPr marL="114300" lvl="0" indent="0" algn="l" rtl="0">
              <a:lnSpc>
                <a:spcPct val="115000"/>
              </a:lnSpc>
              <a:spcBef>
                <a:spcPts val="0"/>
              </a:spcBef>
              <a:spcAft>
                <a:spcPts val="0"/>
              </a:spcAft>
              <a:buSzPts val="1800"/>
              <a:buNone/>
            </a:pPr>
            <a:r>
              <a:rPr lang="en-US" sz="2000" dirty="0"/>
              <a:t>Using ArcGIS Python API</a:t>
            </a:r>
            <a:endParaRPr sz="2000" dirty="0"/>
          </a:p>
          <a:p>
            <a:pPr marL="457200" lvl="0" indent="-342900" algn="l" rtl="0">
              <a:lnSpc>
                <a:spcPct val="115000"/>
              </a:lnSpc>
              <a:spcBef>
                <a:spcPts val="0"/>
              </a:spcBef>
              <a:spcAft>
                <a:spcPts val="0"/>
              </a:spcAft>
              <a:buSzPts val="1800"/>
              <a:buChar char="●"/>
            </a:pPr>
            <a:r>
              <a:rPr lang="en-US" sz="2000" dirty="0"/>
              <a:t>The ArcGIS API for Python provides a comprehensive suite of tools that can be utilized for implementing geographic analysis (spatial analysis). These tools enable you to automate processes and analyze large amounts of spatial data.</a:t>
            </a:r>
            <a:endParaRPr sz="2000" dirty="0"/>
          </a:p>
          <a:p>
            <a:pPr marL="457200" lvl="0" indent="-228600" algn="l" rtl="0">
              <a:lnSpc>
                <a:spcPct val="115000"/>
              </a:lnSpc>
              <a:spcBef>
                <a:spcPts val="0"/>
              </a:spcBef>
              <a:spcAft>
                <a:spcPts val="0"/>
              </a:spcAft>
              <a:buSzPts val="1800"/>
              <a:buNone/>
            </a:pP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g3021a088963_0_625"/>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111111"/>
              <a:buFont typeface="Arial"/>
              <a:buNone/>
            </a:pPr>
            <a:r>
              <a:rPr lang="en-US"/>
              <a:t>Visualization on ArcGIS Enterprise</a:t>
            </a:r>
            <a:endParaRPr/>
          </a:p>
          <a:p>
            <a:pPr marL="0" lvl="0" indent="0" algn="l" rtl="0">
              <a:lnSpc>
                <a:spcPct val="100000"/>
              </a:lnSpc>
              <a:spcBef>
                <a:spcPts val="0"/>
              </a:spcBef>
              <a:spcAft>
                <a:spcPts val="0"/>
              </a:spcAft>
              <a:buSzPct val="111111"/>
              <a:buNone/>
            </a:pPr>
            <a:endParaRPr/>
          </a:p>
        </p:txBody>
      </p:sp>
      <p:sp>
        <p:nvSpPr>
          <p:cNvPr id="322" name="Google Shape;322;g3021a088963_0_625"/>
          <p:cNvSpPr txBox="1">
            <a:spLocks noGrp="1"/>
          </p:cNvSpPr>
          <p:nvPr>
            <p:ph type="body" idx="1"/>
          </p:nvPr>
        </p:nvSpPr>
        <p:spPr>
          <a:xfrm>
            <a:off x="311700" y="1152475"/>
            <a:ext cx="8520600" cy="31209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US" sz="2000" dirty="0"/>
              <a:t>Three ways:</a:t>
            </a:r>
            <a:endParaRPr sz="2000" dirty="0"/>
          </a:p>
          <a:p>
            <a:pPr marL="457200" lvl="0" indent="-342900" algn="l" rtl="0">
              <a:spcBef>
                <a:spcPts val="0"/>
              </a:spcBef>
              <a:spcAft>
                <a:spcPts val="0"/>
              </a:spcAft>
              <a:buSzPts val="1800"/>
              <a:buChar char="●"/>
            </a:pPr>
            <a:r>
              <a:rPr lang="en-US" sz="2000" dirty="0"/>
              <a:t>Use ArcGIS Pro (will show in exercise)</a:t>
            </a:r>
            <a:endParaRPr sz="2000" dirty="0"/>
          </a:p>
          <a:p>
            <a:pPr marL="457200" lvl="0" indent="-342900" algn="l" rtl="0">
              <a:spcBef>
                <a:spcPts val="0"/>
              </a:spcBef>
              <a:spcAft>
                <a:spcPts val="0"/>
              </a:spcAft>
              <a:buSzPts val="1800"/>
              <a:buChar char="●"/>
            </a:pPr>
            <a:r>
              <a:rPr lang="en-US" sz="2000" dirty="0"/>
              <a:t>Use Map Viewer Classic on ArcGIS Enterprise</a:t>
            </a:r>
            <a:endParaRPr sz="2000" dirty="0"/>
          </a:p>
          <a:p>
            <a:pPr marL="457200" lvl="0" indent="-342900" algn="l" rtl="0">
              <a:spcBef>
                <a:spcPts val="0"/>
              </a:spcBef>
              <a:spcAft>
                <a:spcPts val="0"/>
              </a:spcAft>
              <a:buSzPts val="1800"/>
              <a:buChar char="●"/>
            </a:pPr>
            <a:r>
              <a:rPr lang="en-US" sz="2000" dirty="0"/>
              <a:t>Use ArcGIS API for Python</a:t>
            </a:r>
            <a:endParaRPr sz="20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38"/>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Exercise II – Trying ArcGIS Enterprise</a:t>
            </a:r>
            <a:endParaRPr/>
          </a:p>
        </p:txBody>
      </p:sp>
      <p:sp>
        <p:nvSpPr>
          <p:cNvPr id="328" name="Google Shape;328;p38"/>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SzPts val="1800"/>
              <a:buChar char="●"/>
            </a:pPr>
            <a:r>
              <a:rPr lang="en-US" sz="2000" dirty="0"/>
              <a:t>Upload, analysis and visualize data on ArcGIS Enterprise</a:t>
            </a:r>
            <a:endParaRPr sz="2000" dirty="0"/>
          </a:p>
          <a:p>
            <a:pPr marL="914400" lvl="1" indent="-317500" algn="l" rtl="0">
              <a:lnSpc>
                <a:spcPct val="115000"/>
              </a:lnSpc>
              <a:spcBef>
                <a:spcPts val="0"/>
              </a:spcBef>
              <a:spcAft>
                <a:spcPts val="0"/>
              </a:spcAft>
              <a:buSzPts val="1400"/>
              <a:buChar char="○"/>
            </a:pPr>
            <a:r>
              <a:rPr lang="en-US" sz="1800" dirty="0"/>
              <a:t>Use Facilities Shapefile (</a:t>
            </a:r>
            <a:r>
              <a:rPr lang="en-US" sz="1800" u="sng" dirty="0">
                <a:solidFill>
                  <a:schemeClr val="hlink"/>
                </a:solidFill>
                <a:hlinkClick r:id="rId3"/>
              </a:rPr>
              <a:t>https://github.com/CathyW16/ArcGIS-Enterprise-Workshop/tree/main/data/Facilities</a:t>
            </a:r>
            <a:r>
              <a:rPr lang="en-US" sz="1800" dirty="0"/>
              <a:t> )</a:t>
            </a:r>
            <a:endParaRPr sz="1800" dirty="0"/>
          </a:p>
          <a:p>
            <a:pPr marL="0" lvl="0" indent="0" algn="l" rtl="0">
              <a:lnSpc>
                <a:spcPct val="115000"/>
              </a:lnSpc>
              <a:spcBef>
                <a:spcPts val="0"/>
              </a:spcBef>
              <a:spcAft>
                <a:spcPts val="0"/>
              </a:spcAft>
              <a:buNone/>
            </a:pPr>
            <a:endParaRPr lang="en-US" sz="2000" dirty="0"/>
          </a:p>
          <a:p>
            <a:pPr marL="0" lvl="0" indent="0" algn="l" rtl="0">
              <a:lnSpc>
                <a:spcPct val="115000"/>
              </a:lnSpc>
              <a:spcBef>
                <a:spcPts val="0"/>
              </a:spcBef>
              <a:spcAft>
                <a:spcPts val="0"/>
              </a:spcAft>
              <a:buNone/>
            </a:pPr>
            <a:endParaRPr lang="en-US" sz="2000" dirty="0"/>
          </a:p>
          <a:p>
            <a:pPr marL="0" lvl="0" indent="0" algn="l" rtl="0">
              <a:lnSpc>
                <a:spcPct val="115000"/>
              </a:lnSpc>
              <a:spcBef>
                <a:spcPts val="0"/>
              </a:spcBef>
              <a:spcAft>
                <a:spcPts val="0"/>
              </a:spcAft>
              <a:buNone/>
            </a:pPr>
            <a:endParaRPr sz="2000" dirty="0"/>
          </a:p>
          <a:p>
            <a:pPr marL="114300" lvl="0" indent="0" algn="l" rtl="0">
              <a:spcBef>
                <a:spcPts val="0"/>
              </a:spcBef>
              <a:spcAft>
                <a:spcPts val="0"/>
              </a:spcAft>
              <a:buNone/>
            </a:pPr>
            <a:r>
              <a:rPr lang="en-US" sz="1500" dirty="0">
                <a:latin typeface="+mn-lt"/>
              </a:rPr>
              <a:t>Find the exercise document in the </a:t>
            </a:r>
            <a:r>
              <a:rPr lang="en-US" sz="1500" dirty="0">
                <a:latin typeface="+mn-lt"/>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9"/>
                  </a:ext>
                </a:extLst>
              </a:rPr>
              <a:t>GitHub repo</a:t>
            </a:r>
            <a:endParaRPr sz="1500" dirty="0">
              <a:latin typeface="+mn-lt"/>
            </a:endParaRPr>
          </a:p>
          <a:p>
            <a:pPr marL="114300" lvl="0" indent="0" algn="l" rtl="0">
              <a:spcBef>
                <a:spcPts val="0"/>
              </a:spcBef>
              <a:spcAft>
                <a:spcPts val="0"/>
              </a:spcAft>
              <a:buClr>
                <a:schemeClr val="dk1"/>
              </a:buClr>
              <a:buSzPts val="1800"/>
              <a:buFont typeface="Arial"/>
              <a:buNone/>
            </a:pPr>
            <a:r>
              <a:rPr lang="en-US" sz="1500" u="sng" dirty="0">
                <a:solidFill>
                  <a:schemeClr val="hlink"/>
                </a:solidFill>
                <a:latin typeface="+mn-lt"/>
                <a:hlinkClick r:id="rId4"/>
              </a:rPr>
              <a:t>https://github.com/CathyW16/ArcGIS-Enterprise-Workshop/blob/main/Exercise%20documents/Exercise%202.docx</a:t>
            </a:r>
            <a:r>
              <a:rPr lang="en-US" sz="1500" dirty="0">
                <a:latin typeface="+mn-lt"/>
              </a:rPr>
              <a:t> </a:t>
            </a:r>
            <a:endParaRPr sz="1500" dirty="0">
              <a:latin typeface="+mn-l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0"/>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a:solidFill>
                  <a:schemeClr val="lt1"/>
                </a:solidFill>
                <a:latin typeface="Montserrat"/>
                <a:ea typeface="Montserrat"/>
                <a:cs typeface="Montserrat"/>
                <a:sym typeface="Montserrat"/>
              </a:rPr>
              <a:t>Chapter 4</a:t>
            </a:r>
            <a:endParaRP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a:solidFill>
                  <a:schemeClr val="lt1"/>
                </a:solidFill>
                <a:latin typeface="Montserrat"/>
                <a:ea typeface="Montserrat"/>
                <a:cs typeface="Montserrat"/>
                <a:sym typeface="Montserrat"/>
              </a:rPr>
              <a:t>Case study</a:t>
            </a:r>
            <a:endParaRPr sz="1600" b="1" i="0" u="none" strike="noStrike" cap="none">
              <a:solidFill>
                <a:schemeClr val="lt1"/>
              </a:solidFill>
              <a:latin typeface="Montserrat"/>
              <a:ea typeface="Montserrat"/>
              <a:cs typeface="Montserrat"/>
              <a:sym typeface="Montserrat"/>
            </a:endParaRPr>
          </a:p>
        </p:txBody>
      </p:sp>
      <p:pic>
        <p:nvPicPr>
          <p:cNvPr id="334" name="Google Shape;334;p40"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41"/>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Case 1: Geocoding</a:t>
            </a:r>
            <a:endParaRPr dirty="0"/>
          </a:p>
        </p:txBody>
      </p:sp>
      <p:sp>
        <p:nvSpPr>
          <p:cNvPr id="340" name="Google Shape;340;p41"/>
          <p:cNvSpPr txBox="1">
            <a:spLocks noGrp="1"/>
          </p:cNvSpPr>
          <p:nvPr>
            <p:ph type="body" idx="1"/>
          </p:nvPr>
        </p:nvSpPr>
        <p:spPr>
          <a:xfrm>
            <a:off x="311700" y="1152475"/>
            <a:ext cx="4749300" cy="3120900"/>
          </a:xfrm>
          <a:prstGeom prst="rect">
            <a:avLst/>
          </a:prstGeom>
          <a:noFill/>
          <a:ln>
            <a:noFill/>
          </a:ln>
        </p:spPr>
        <p:txBody>
          <a:bodyPr spcFirstLastPara="1" wrap="square" lIns="91425" tIns="91425" rIns="91425" bIns="91425" anchor="t" anchorCtr="0">
            <a:normAutofit fontScale="92500" lnSpcReduction="20000"/>
          </a:bodyPr>
          <a:lstStyle/>
          <a:p>
            <a:pPr marL="457200" lvl="0" indent="-325755" algn="l" rtl="0">
              <a:spcBef>
                <a:spcPts val="0"/>
              </a:spcBef>
              <a:spcAft>
                <a:spcPts val="0"/>
              </a:spcAft>
              <a:buSzPct val="75000"/>
              <a:buChar char="●"/>
            </a:pPr>
            <a:r>
              <a:rPr lang="en-US" dirty="0"/>
              <a:t>Geocode: The geographic coordinates that represent a specific location</a:t>
            </a:r>
            <a:endParaRPr dirty="0"/>
          </a:p>
          <a:p>
            <a:pPr marL="457200" lvl="0" indent="-325755" algn="l" rtl="0">
              <a:spcBef>
                <a:spcPts val="0"/>
              </a:spcBef>
              <a:spcAft>
                <a:spcPts val="0"/>
              </a:spcAft>
              <a:buSzPct val="75000"/>
              <a:buChar char="●"/>
            </a:pPr>
            <a:r>
              <a:rPr lang="en-US" dirty="0"/>
              <a:t>Geocoding: Process of converting a description of a location (address, place name) into geographic coordinates (e.g., latitude/longitude)</a:t>
            </a:r>
            <a:endParaRPr dirty="0"/>
          </a:p>
          <a:p>
            <a:pPr marL="0" lvl="0" indent="0" algn="l" rtl="0">
              <a:lnSpc>
                <a:spcPct val="115000"/>
              </a:lnSpc>
              <a:spcBef>
                <a:spcPts val="0"/>
              </a:spcBef>
              <a:spcAft>
                <a:spcPts val="0"/>
              </a:spcAft>
              <a:buNone/>
            </a:pPr>
            <a:endParaRPr dirty="0">
              <a:highlight>
                <a:srgbClr val="FFFF00"/>
              </a:highlight>
            </a:endParaRPr>
          </a:p>
        </p:txBody>
      </p:sp>
      <p:pic>
        <p:nvPicPr>
          <p:cNvPr id="341" name="Google Shape;341;p41"/>
          <p:cNvPicPr preferRelativeResize="0"/>
          <p:nvPr/>
        </p:nvPicPr>
        <p:blipFill>
          <a:blip r:embed="rId3">
            <a:alphaModFix/>
          </a:blip>
          <a:stretch>
            <a:fillRect/>
          </a:stretch>
        </p:blipFill>
        <p:spPr>
          <a:xfrm>
            <a:off x="5142225" y="1246500"/>
            <a:ext cx="3929475" cy="2650475"/>
          </a:xfrm>
          <a:prstGeom prst="rect">
            <a:avLst/>
          </a:prstGeom>
          <a:noFill/>
          <a:ln>
            <a:noFill/>
          </a:ln>
        </p:spPr>
      </p:pic>
      <p:sp>
        <p:nvSpPr>
          <p:cNvPr id="3" name="TextBox 2">
            <a:extLst>
              <a:ext uri="{FF2B5EF4-FFF2-40B4-BE49-F238E27FC236}">
                <a16:creationId xmlns:a16="http://schemas.microsoft.com/office/drawing/2014/main" id="{F47853B7-9C09-F543-C403-026AA8D2CF37}"/>
              </a:ext>
            </a:extLst>
          </p:cNvPr>
          <p:cNvSpPr txBox="1"/>
          <p:nvPr/>
        </p:nvSpPr>
        <p:spPr>
          <a:xfrm>
            <a:off x="311700" y="4100348"/>
            <a:ext cx="5802086" cy="307777"/>
          </a:xfrm>
          <a:prstGeom prst="rect">
            <a:avLst/>
          </a:prstGeom>
          <a:noFill/>
        </p:spPr>
        <p:txBody>
          <a:bodyPr wrap="square">
            <a:spAutoFit/>
          </a:bodyPr>
          <a:lstStyle/>
          <a:p>
            <a:r>
              <a:rPr lang="en-US" dirty="0"/>
              <a:t>1737 Cambridge</a:t>
            </a:r>
            <a:r>
              <a:rPr lang="zh-CN" altLang="en-US" dirty="0"/>
              <a:t> </a:t>
            </a:r>
            <a:r>
              <a:rPr lang="en-US" altLang="zh-CN" dirty="0"/>
              <a:t>St, Cambridge, MA </a:t>
            </a:r>
            <a:r>
              <a:rPr lang="en-US" altLang="zh-CN" dirty="0">
                <a:sym typeface="Wingdings" pitchFamily="2" charset="2"/>
              </a:rPr>
              <a:t></a:t>
            </a:r>
            <a:r>
              <a:rPr lang="en-US" dirty="0"/>
              <a:t> 42.3756380N, 71.1132356W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4"/>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a:solidFill>
                  <a:schemeClr val="lt1"/>
                </a:solidFill>
                <a:latin typeface="Montserrat"/>
                <a:ea typeface="Montserrat"/>
                <a:cs typeface="Montserrat"/>
                <a:sym typeface="Montserrat"/>
              </a:rPr>
              <a:t>Chapter 1</a:t>
            </a:r>
            <a:endParaRP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a:solidFill>
                  <a:schemeClr val="lt1"/>
                </a:solidFill>
                <a:latin typeface="Montserrat"/>
                <a:ea typeface="Montserrat"/>
                <a:cs typeface="Montserrat"/>
                <a:sym typeface="Montserrat"/>
              </a:rPr>
              <a:t>Introduction</a:t>
            </a:r>
            <a:endParaRPr sz="1600" b="1" i="0" u="none" strike="noStrike" cap="none">
              <a:solidFill>
                <a:schemeClr val="lt1"/>
              </a:solidFill>
              <a:latin typeface="Montserrat"/>
              <a:ea typeface="Montserrat"/>
              <a:cs typeface="Montserrat"/>
              <a:sym typeface="Montserrat"/>
            </a:endParaRPr>
          </a:p>
        </p:txBody>
      </p:sp>
      <p:pic>
        <p:nvPicPr>
          <p:cNvPr id="119" name="Google Shape;119;p4"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9589F-1A98-0FD9-FC3A-A3B81480E52A}"/>
              </a:ext>
            </a:extLst>
          </p:cNvPr>
          <p:cNvSpPr>
            <a:spLocks noGrp="1"/>
          </p:cNvSpPr>
          <p:nvPr>
            <p:ph type="title"/>
          </p:nvPr>
        </p:nvSpPr>
        <p:spPr/>
        <p:txBody>
          <a:bodyPr>
            <a:normAutofit fontScale="90000"/>
          </a:bodyPr>
          <a:lstStyle/>
          <a:p>
            <a:r>
              <a:rPr lang="en-US" dirty="0"/>
              <a:t>Case 1: Geocoding</a:t>
            </a:r>
          </a:p>
        </p:txBody>
      </p:sp>
      <p:sp>
        <p:nvSpPr>
          <p:cNvPr id="3" name="Text Placeholder 2">
            <a:extLst>
              <a:ext uri="{FF2B5EF4-FFF2-40B4-BE49-F238E27FC236}">
                <a16:creationId xmlns:a16="http://schemas.microsoft.com/office/drawing/2014/main" id="{56471424-8A0C-4884-4CDD-9D39473F4518}"/>
              </a:ext>
            </a:extLst>
          </p:cNvPr>
          <p:cNvSpPr>
            <a:spLocks noGrp="1"/>
          </p:cNvSpPr>
          <p:nvPr>
            <p:ph type="body" idx="1"/>
          </p:nvPr>
        </p:nvSpPr>
        <p:spPr/>
        <p:txBody>
          <a:bodyPr>
            <a:normAutofit/>
          </a:bodyPr>
          <a:lstStyle/>
          <a:p>
            <a:r>
              <a:rPr lang="en-US" sz="2000" dirty="0"/>
              <a:t>Addresses vs. coordinates:</a:t>
            </a:r>
          </a:p>
          <a:p>
            <a:pPr lvl="1"/>
            <a:r>
              <a:rPr lang="en-US" sz="1800" dirty="0"/>
              <a:t>Addresses are text and can change over time.</a:t>
            </a:r>
          </a:p>
          <a:p>
            <a:pPr lvl="1"/>
            <a:r>
              <a:rPr lang="en-US" sz="1800" dirty="0"/>
              <a:t>Coordinates are consistent and remain the same.</a:t>
            </a:r>
          </a:p>
          <a:p>
            <a:r>
              <a:rPr lang="en-US" sz="2000" dirty="0"/>
              <a:t>Ready for integration: </a:t>
            </a:r>
          </a:p>
          <a:p>
            <a:pPr lvl="1"/>
            <a:r>
              <a:rPr lang="en-US" sz="1800" dirty="0"/>
              <a:t>Geocoded data is easy to integrate into various analysis tools and workflows.</a:t>
            </a:r>
          </a:p>
        </p:txBody>
      </p:sp>
    </p:spTree>
    <p:extLst>
      <p:ext uri="{BB962C8B-B14F-4D97-AF65-F5344CB8AC3E}">
        <p14:creationId xmlns:p14="http://schemas.microsoft.com/office/powerpoint/2010/main" val="26247168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g3021a088963_0_632"/>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Case 1: Geocoding</a:t>
            </a:r>
            <a:endParaRPr dirty="0"/>
          </a:p>
        </p:txBody>
      </p:sp>
      <p:sp>
        <p:nvSpPr>
          <p:cNvPr id="347" name="Google Shape;347;g3021a088963_0_632"/>
          <p:cNvSpPr txBox="1">
            <a:spLocks noGrp="1"/>
          </p:cNvSpPr>
          <p:nvPr>
            <p:ph type="body" idx="1"/>
          </p:nvPr>
        </p:nvSpPr>
        <p:spPr>
          <a:xfrm>
            <a:off x="311700" y="1152475"/>
            <a:ext cx="4749300" cy="3120900"/>
          </a:xfrm>
          <a:prstGeom prst="rect">
            <a:avLst/>
          </a:prstGeom>
          <a:noFill/>
          <a:ln>
            <a:noFill/>
          </a:ln>
        </p:spPr>
        <p:txBody>
          <a:bodyPr spcFirstLastPara="1" wrap="square" lIns="91425" tIns="91425" rIns="91425" bIns="91425" anchor="t" anchorCtr="0">
            <a:noAutofit/>
          </a:bodyPr>
          <a:lstStyle/>
          <a:p>
            <a:pPr marL="0" lvl="0" indent="0" algn="l" rtl="0">
              <a:lnSpc>
                <a:spcPct val="95000"/>
              </a:lnSpc>
              <a:spcBef>
                <a:spcPts val="0"/>
              </a:spcBef>
              <a:spcAft>
                <a:spcPts val="0"/>
              </a:spcAft>
              <a:buClr>
                <a:schemeClr val="dk1"/>
              </a:buClr>
              <a:buSzPts val="852"/>
              <a:buFont typeface="Arial"/>
              <a:buNone/>
            </a:pPr>
            <a:r>
              <a:rPr lang="en-US" sz="2000" dirty="0"/>
              <a:t>Applications of geocoding:</a:t>
            </a:r>
            <a:endParaRPr sz="2000" dirty="0"/>
          </a:p>
          <a:p>
            <a:pPr marL="457200" lvl="0" indent="-355600" algn="l" rtl="0">
              <a:lnSpc>
                <a:spcPct val="95000"/>
              </a:lnSpc>
              <a:spcBef>
                <a:spcPts val="0"/>
              </a:spcBef>
              <a:spcAft>
                <a:spcPts val="0"/>
              </a:spcAft>
              <a:buSzPts val="2000"/>
              <a:buChar char="●"/>
            </a:pPr>
            <a:r>
              <a:rPr lang="en-US" sz="2000" dirty="0"/>
              <a:t>Recognizing geographical patterns</a:t>
            </a:r>
            <a:endParaRPr sz="2000" dirty="0"/>
          </a:p>
          <a:p>
            <a:pPr marL="457200" lvl="0" indent="-355600" algn="l" rtl="0">
              <a:lnSpc>
                <a:spcPct val="95000"/>
              </a:lnSpc>
              <a:spcBef>
                <a:spcPts val="0"/>
              </a:spcBef>
              <a:spcAft>
                <a:spcPts val="0"/>
              </a:spcAft>
              <a:buSzPts val="2000"/>
              <a:buChar char="●"/>
            </a:pPr>
            <a:r>
              <a:rPr lang="en-US" sz="2000" dirty="0"/>
              <a:t>Analyzing customer data</a:t>
            </a:r>
            <a:endParaRPr sz="2000" dirty="0"/>
          </a:p>
          <a:p>
            <a:pPr marL="457200" lvl="0" indent="-355600" algn="l" rtl="0">
              <a:lnSpc>
                <a:spcPct val="95000"/>
              </a:lnSpc>
              <a:spcBef>
                <a:spcPts val="0"/>
              </a:spcBef>
              <a:spcAft>
                <a:spcPts val="0"/>
              </a:spcAft>
              <a:buSzPts val="2000"/>
              <a:buChar char="●"/>
            </a:pPr>
            <a:r>
              <a:rPr lang="en-US" sz="2000" dirty="0"/>
              <a:t>Verifying customer addresses</a:t>
            </a:r>
            <a:endParaRPr sz="2000" dirty="0"/>
          </a:p>
          <a:p>
            <a:pPr marL="457200" lvl="0" indent="-355600" algn="l" rtl="0">
              <a:lnSpc>
                <a:spcPct val="95000"/>
              </a:lnSpc>
              <a:spcBef>
                <a:spcPts val="0"/>
              </a:spcBef>
              <a:spcAft>
                <a:spcPts val="0"/>
              </a:spcAft>
              <a:buSzPts val="2000"/>
              <a:buChar char="●"/>
            </a:pPr>
            <a:r>
              <a:rPr lang="en-US" sz="2000" dirty="0"/>
              <a:t>Planning retail locations</a:t>
            </a:r>
            <a:endParaRPr sz="2000" dirty="0"/>
          </a:p>
          <a:p>
            <a:pPr marL="457200" lvl="0" indent="-355600" algn="l" rtl="0">
              <a:lnSpc>
                <a:spcPct val="95000"/>
              </a:lnSpc>
              <a:spcBef>
                <a:spcPts val="0"/>
              </a:spcBef>
              <a:spcAft>
                <a:spcPts val="0"/>
              </a:spcAft>
              <a:buSzPts val="2000"/>
              <a:buChar char="●"/>
            </a:pPr>
            <a:r>
              <a:rPr lang="en-US" sz="2000" dirty="0"/>
              <a:t>Mapping optimal routes</a:t>
            </a:r>
            <a:endParaRPr sz="2000" dirty="0"/>
          </a:p>
          <a:p>
            <a:pPr marL="457200" lvl="0" indent="-355600" algn="l" rtl="0">
              <a:lnSpc>
                <a:spcPct val="95000"/>
              </a:lnSpc>
              <a:spcBef>
                <a:spcPts val="0"/>
              </a:spcBef>
              <a:spcAft>
                <a:spcPts val="0"/>
              </a:spcAft>
              <a:buSzPts val="2000"/>
              <a:buChar char="●"/>
            </a:pPr>
            <a:r>
              <a:rPr lang="en-US" sz="2000" dirty="0"/>
              <a:t>Tracking the movement of people and goods</a:t>
            </a:r>
            <a:endParaRPr sz="2000" dirty="0"/>
          </a:p>
          <a:p>
            <a:pPr marL="457200" lvl="0" indent="-355600" algn="l" rtl="0">
              <a:lnSpc>
                <a:spcPct val="95000"/>
              </a:lnSpc>
              <a:spcBef>
                <a:spcPts val="0"/>
              </a:spcBef>
              <a:spcAft>
                <a:spcPts val="0"/>
              </a:spcAft>
              <a:buSzPts val="2000"/>
              <a:buChar char="●"/>
            </a:pPr>
            <a:r>
              <a:rPr lang="en-US" sz="2000" dirty="0"/>
              <a:t>…</a:t>
            </a:r>
            <a:endParaRPr sz="2000" dirty="0"/>
          </a:p>
        </p:txBody>
      </p:sp>
      <p:pic>
        <p:nvPicPr>
          <p:cNvPr id="348" name="Google Shape;348;g3021a088963_0_632"/>
          <p:cNvPicPr preferRelativeResize="0"/>
          <p:nvPr/>
        </p:nvPicPr>
        <p:blipFill>
          <a:blip r:embed="rId3">
            <a:alphaModFix/>
          </a:blip>
          <a:stretch>
            <a:fillRect/>
          </a:stretch>
        </p:blipFill>
        <p:spPr>
          <a:xfrm>
            <a:off x="5213400" y="1170125"/>
            <a:ext cx="3778200" cy="247795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42"/>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Exercise III – Geocoding</a:t>
            </a:r>
            <a:endParaRPr/>
          </a:p>
        </p:txBody>
      </p:sp>
      <p:sp>
        <p:nvSpPr>
          <p:cNvPr id="354" name="Google Shape;354;p42"/>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a:bodyPr>
          <a:lstStyle/>
          <a:p>
            <a:pPr marL="457200" lvl="0" indent="-334327" algn="l" rtl="0">
              <a:lnSpc>
                <a:spcPct val="115000"/>
              </a:lnSpc>
              <a:spcBef>
                <a:spcPts val="0"/>
              </a:spcBef>
              <a:spcAft>
                <a:spcPts val="0"/>
              </a:spcAft>
              <a:buSzPct val="75000"/>
              <a:buChar char="●"/>
            </a:pPr>
            <a:r>
              <a:rPr lang="en-US" sz="2000" dirty="0"/>
              <a:t>Geocoding the data using ArcGIS Enterprise tool</a:t>
            </a:r>
            <a:endParaRPr sz="2000" dirty="0">
              <a:highlight>
                <a:srgbClr val="FFFF00"/>
              </a:highlight>
            </a:endParaRPr>
          </a:p>
          <a:p>
            <a:pPr marL="914400" lvl="1" indent="-310832" algn="l" rtl="0">
              <a:lnSpc>
                <a:spcPct val="115000"/>
              </a:lnSpc>
              <a:spcBef>
                <a:spcPts val="0"/>
              </a:spcBef>
              <a:spcAft>
                <a:spcPts val="0"/>
              </a:spcAft>
              <a:buSzPct val="70000"/>
              <a:buChar char="○"/>
            </a:pPr>
            <a:r>
              <a:rPr lang="en-US" sz="1800" dirty="0"/>
              <a:t>Geocoding </a:t>
            </a:r>
            <a:r>
              <a:rPr lang="en-US" sz="1800" dirty="0" err="1"/>
              <a:t>Incidents_addresses.csv</a:t>
            </a:r>
            <a:r>
              <a:rPr lang="en-US" sz="1800" dirty="0"/>
              <a:t> (</a:t>
            </a:r>
            <a:r>
              <a:rPr lang="en-US" sz="1800" u="sng" dirty="0">
                <a:solidFill>
                  <a:schemeClr val="hlink"/>
                </a:solidFill>
                <a:hlinkClick r:id="rId3"/>
              </a:rPr>
              <a:t>https://github.com/CathyW16/ArcGIS-Enterprise-Workshop/blob/main/data/Incidents_address.csv</a:t>
            </a:r>
            <a:r>
              <a:rPr lang="en-US" sz="1800" dirty="0"/>
              <a:t> )</a:t>
            </a:r>
            <a:endParaRPr sz="1800" dirty="0"/>
          </a:p>
          <a:p>
            <a:pPr marL="0" lvl="0" indent="0" algn="l" rtl="0">
              <a:lnSpc>
                <a:spcPct val="115000"/>
              </a:lnSpc>
              <a:spcBef>
                <a:spcPts val="0"/>
              </a:spcBef>
              <a:spcAft>
                <a:spcPts val="0"/>
              </a:spcAft>
              <a:buNone/>
            </a:pPr>
            <a:endParaRPr lang="en-US" sz="2000" dirty="0"/>
          </a:p>
          <a:p>
            <a:pPr marL="0" lvl="0" indent="0" algn="l" rtl="0">
              <a:lnSpc>
                <a:spcPct val="115000"/>
              </a:lnSpc>
              <a:spcBef>
                <a:spcPts val="0"/>
              </a:spcBef>
              <a:spcAft>
                <a:spcPts val="0"/>
              </a:spcAft>
              <a:buNone/>
            </a:pPr>
            <a:endParaRPr sz="2000" dirty="0"/>
          </a:p>
          <a:p>
            <a:pPr marL="114300" lvl="0" indent="0" algn="l" rtl="0">
              <a:spcBef>
                <a:spcPts val="0"/>
              </a:spcBef>
              <a:spcAft>
                <a:spcPts val="0"/>
              </a:spcAft>
              <a:buNone/>
            </a:pPr>
            <a:r>
              <a:rPr lang="en-US" sz="1500" dirty="0">
                <a:latin typeface="+mn-lt"/>
              </a:rPr>
              <a:t>Find the exercise document in the </a:t>
            </a:r>
            <a:r>
              <a:rPr lang="en-US" sz="1500" dirty="0">
                <a:latin typeface="+mn-lt"/>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10"/>
                  </a:ext>
                </a:extLst>
              </a:rPr>
              <a:t>GitHub repo</a:t>
            </a:r>
            <a:endParaRPr sz="1500" dirty="0">
              <a:latin typeface="+mn-lt"/>
            </a:endParaRPr>
          </a:p>
          <a:p>
            <a:pPr marL="114300" lvl="0" indent="0" algn="l" rtl="0">
              <a:spcBef>
                <a:spcPts val="0"/>
              </a:spcBef>
              <a:spcAft>
                <a:spcPts val="0"/>
              </a:spcAft>
              <a:buClr>
                <a:schemeClr val="dk1"/>
              </a:buClr>
              <a:buSzPct val="58142"/>
              <a:buFont typeface="Arial"/>
              <a:buNone/>
            </a:pPr>
            <a:r>
              <a:rPr lang="en-US" sz="1500" u="sng" dirty="0">
                <a:solidFill>
                  <a:schemeClr val="hlink"/>
                </a:solidFill>
                <a:latin typeface="+mn-lt"/>
                <a:hlinkClick r:id="rId4"/>
              </a:rPr>
              <a:t>https://github.com/CathyW16/ArcGIS-Enterprise-Workshop/blob/main/Exercise%20documents/Exercise%203.docx</a:t>
            </a:r>
            <a:r>
              <a:rPr lang="en-US" sz="1500" dirty="0">
                <a:latin typeface="+mn-lt"/>
              </a:rPr>
              <a:t> </a:t>
            </a:r>
            <a:endParaRPr sz="1500" dirty="0">
              <a:latin typeface="+mn-l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44"/>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US" sz="2420"/>
              <a:t>Case 2 : Routing with StreetMap Premium</a:t>
            </a:r>
            <a:endParaRPr sz="2420"/>
          </a:p>
        </p:txBody>
      </p:sp>
      <p:sp>
        <p:nvSpPr>
          <p:cNvPr id="360" name="Google Shape;360;p44"/>
          <p:cNvSpPr txBox="1">
            <a:spLocks noGrp="1"/>
          </p:cNvSpPr>
          <p:nvPr>
            <p:ph type="body" idx="1"/>
          </p:nvPr>
        </p:nvSpPr>
        <p:spPr>
          <a:xfrm>
            <a:off x="311700" y="1152475"/>
            <a:ext cx="8520600" cy="3991025"/>
          </a:xfrm>
          <a:prstGeom prst="rect">
            <a:avLst/>
          </a:prstGeom>
          <a:noFill/>
          <a:ln>
            <a:noFill/>
          </a:ln>
        </p:spPr>
        <p:txBody>
          <a:bodyPr spcFirstLastPara="1" wrap="square" lIns="91425" tIns="91425" rIns="91425" bIns="91425" anchor="t" anchorCtr="0">
            <a:normAutofit/>
          </a:bodyPr>
          <a:lstStyle/>
          <a:p>
            <a:pPr marL="457200" lvl="0" indent="-355600" algn="l" rtl="0">
              <a:lnSpc>
                <a:spcPct val="115000"/>
              </a:lnSpc>
              <a:spcBef>
                <a:spcPts val="0"/>
              </a:spcBef>
              <a:spcAft>
                <a:spcPts val="0"/>
              </a:spcAft>
              <a:buSzPts val="2000"/>
              <a:buChar char="●"/>
            </a:pPr>
            <a:r>
              <a:rPr lang="en-US" sz="2000" dirty="0"/>
              <a:t>ArcGIS </a:t>
            </a:r>
            <a:r>
              <a:rPr lang="en-US" sz="2000" dirty="0" err="1"/>
              <a:t>StreetMap</a:t>
            </a:r>
            <a:r>
              <a:rPr lang="en-US" sz="2000" dirty="0"/>
              <a:t> Premium is a product that provides enriched street data for use with ArcGIS software.</a:t>
            </a:r>
            <a:endParaRPr sz="2000" dirty="0"/>
          </a:p>
          <a:p>
            <a:pPr marL="457200" lvl="0" indent="-355600" algn="l" rtl="0">
              <a:lnSpc>
                <a:spcPct val="115000"/>
              </a:lnSpc>
              <a:spcBef>
                <a:spcPts val="0"/>
              </a:spcBef>
              <a:spcAft>
                <a:spcPts val="0"/>
              </a:spcAft>
              <a:buSzPts val="2000"/>
              <a:buChar char="●"/>
            </a:pPr>
            <a:r>
              <a:rPr lang="en-US" sz="2000" dirty="0"/>
              <a:t>Key features:</a:t>
            </a:r>
            <a:endParaRPr sz="2000" dirty="0"/>
          </a:p>
          <a:p>
            <a:pPr marL="914400" lvl="1" indent="-304800" algn="l" rtl="0">
              <a:lnSpc>
                <a:spcPct val="115000"/>
              </a:lnSpc>
              <a:spcBef>
                <a:spcPts val="0"/>
              </a:spcBef>
              <a:spcAft>
                <a:spcPts val="0"/>
              </a:spcAft>
              <a:buSzPts val="1200"/>
              <a:buChar char="○"/>
            </a:pPr>
            <a:r>
              <a:rPr lang="en-US" sz="1800" dirty="0"/>
              <a:t>High-quality, multi-scale cartographic map display</a:t>
            </a:r>
            <a:endParaRPr sz="1800" dirty="0"/>
          </a:p>
          <a:p>
            <a:pPr marL="914400" lvl="1" indent="-304800" algn="l" rtl="0">
              <a:lnSpc>
                <a:spcPct val="115000"/>
              </a:lnSpc>
              <a:spcBef>
                <a:spcPts val="0"/>
              </a:spcBef>
              <a:spcAft>
                <a:spcPts val="0"/>
              </a:spcAft>
              <a:buSzPts val="1200"/>
              <a:buChar char="○"/>
            </a:pPr>
            <a:r>
              <a:rPr lang="en-US" sz="1800" dirty="0"/>
              <a:t>Accurate geocoding (batch, reverse, and interactive search)</a:t>
            </a:r>
            <a:endParaRPr sz="1800" dirty="0"/>
          </a:p>
          <a:p>
            <a:pPr marL="914400" lvl="1" indent="-304800" algn="l" rtl="0">
              <a:lnSpc>
                <a:spcPct val="115000"/>
              </a:lnSpc>
              <a:spcBef>
                <a:spcPts val="0"/>
              </a:spcBef>
              <a:spcAft>
                <a:spcPts val="0"/>
              </a:spcAft>
              <a:buSzPts val="1200"/>
              <a:buChar char="○"/>
            </a:pPr>
            <a:r>
              <a:rPr lang="en-US" sz="1800" dirty="0"/>
              <a:t>Optimized routing, driving directions, and network analysis</a:t>
            </a:r>
            <a:endParaRPr sz="1800" dirty="0"/>
          </a:p>
          <a:p>
            <a:pPr marL="457200" lvl="0" indent="-355600" algn="l" rtl="0">
              <a:lnSpc>
                <a:spcPct val="115000"/>
              </a:lnSpc>
              <a:spcBef>
                <a:spcPts val="0"/>
              </a:spcBef>
              <a:spcAft>
                <a:spcPts val="0"/>
              </a:spcAft>
              <a:buSzPts val="2000"/>
              <a:buChar char="●"/>
            </a:pPr>
            <a:r>
              <a:rPr lang="en-US" sz="2000" dirty="0"/>
              <a:t>Coverage: Available for North America, Europe, Latin America, the Middle East and Africa, Asia Pacific, and Japan.</a:t>
            </a:r>
            <a:endParaRPr sz="20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g3021a088963_0_643"/>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US" sz="2420"/>
              <a:t>Case 2 : Routing with StreetMap Premium</a:t>
            </a:r>
            <a:endParaRPr sz="2420"/>
          </a:p>
        </p:txBody>
      </p:sp>
      <p:sp>
        <p:nvSpPr>
          <p:cNvPr id="366" name="Google Shape;366;g3021a088963_0_643"/>
          <p:cNvSpPr txBox="1">
            <a:spLocks noGrp="1"/>
          </p:cNvSpPr>
          <p:nvPr>
            <p:ph type="body" idx="1"/>
          </p:nvPr>
        </p:nvSpPr>
        <p:spPr>
          <a:xfrm>
            <a:off x="311700" y="1152475"/>
            <a:ext cx="8520600" cy="3990900"/>
          </a:xfrm>
          <a:prstGeom prst="rect">
            <a:avLst/>
          </a:prstGeom>
          <a:noFill/>
          <a:ln>
            <a:noFill/>
          </a:ln>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sz="2000" dirty="0" err="1"/>
              <a:t>StreetMap</a:t>
            </a:r>
            <a:r>
              <a:rPr lang="en-US" sz="2000" dirty="0"/>
              <a:t> Premium includes a pre-configured network dataset called </a:t>
            </a:r>
            <a:r>
              <a:rPr lang="en-US" sz="2000" dirty="0" err="1"/>
              <a:t>Routing_ND</a:t>
            </a:r>
            <a:r>
              <a:rPr lang="en-US" sz="2000" dirty="0"/>
              <a:t> that can be used for routing</a:t>
            </a:r>
            <a:endParaRPr sz="2000" dirty="0"/>
          </a:p>
          <a:p>
            <a:pPr marL="457200" lvl="0" indent="-342900" algn="l" rtl="0">
              <a:spcBef>
                <a:spcPts val="0"/>
              </a:spcBef>
              <a:spcAft>
                <a:spcPts val="0"/>
              </a:spcAft>
              <a:buSzPts val="1800"/>
              <a:buChar char="●"/>
            </a:pPr>
            <a:r>
              <a:rPr lang="en-US" sz="2000" dirty="0"/>
              <a:t>You can perform routing analyses like:</a:t>
            </a:r>
            <a:endParaRPr sz="2000" dirty="0"/>
          </a:p>
          <a:p>
            <a:pPr marL="914400" lvl="1" indent="-317500" algn="l" rtl="0">
              <a:spcBef>
                <a:spcPts val="0"/>
              </a:spcBef>
              <a:spcAft>
                <a:spcPts val="0"/>
              </a:spcAft>
              <a:buSzPts val="1400"/>
              <a:buChar char="○"/>
            </a:pPr>
            <a:r>
              <a:rPr lang="en-US" sz="1800" dirty="0"/>
              <a:t>Finding shortest/quickest routes (will show in Exercise)</a:t>
            </a:r>
            <a:endParaRPr sz="1800" dirty="0"/>
          </a:p>
          <a:p>
            <a:pPr marL="914400" lvl="1" indent="-317500" algn="l" rtl="0">
              <a:spcBef>
                <a:spcPts val="0"/>
              </a:spcBef>
              <a:spcAft>
                <a:spcPts val="0"/>
              </a:spcAft>
              <a:buSzPts val="1400"/>
              <a:buChar char="○"/>
            </a:pPr>
            <a:r>
              <a:rPr lang="en-US" sz="1800" dirty="0"/>
              <a:t>Generating driving directions</a:t>
            </a:r>
            <a:endParaRPr sz="1800" dirty="0"/>
          </a:p>
          <a:p>
            <a:pPr marL="914400" lvl="1" indent="-317500" algn="l" rtl="0">
              <a:spcBef>
                <a:spcPts val="0"/>
              </a:spcBef>
              <a:spcAft>
                <a:spcPts val="0"/>
              </a:spcAft>
              <a:buSzPts val="1400"/>
              <a:buChar char="○"/>
            </a:pPr>
            <a:r>
              <a:rPr lang="en-US" sz="1800" dirty="0"/>
              <a:t>Service area analysis</a:t>
            </a:r>
            <a:endParaRPr sz="1800" dirty="0"/>
          </a:p>
          <a:p>
            <a:pPr marL="914400" lvl="1" indent="-317500" algn="l" rtl="0">
              <a:spcBef>
                <a:spcPts val="0"/>
              </a:spcBef>
              <a:spcAft>
                <a:spcPts val="0"/>
              </a:spcAft>
              <a:buSzPts val="1400"/>
              <a:buChar char="○"/>
            </a:pPr>
            <a:r>
              <a:rPr lang="en-US" sz="1800" dirty="0"/>
              <a:t>Closest facility analysis</a:t>
            </a:r>
            <a:endParaRPr sz="18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g3021a088963_0_650"/>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US" sz="2420"/>
              <a:t>Case 2 : Routing with StreetMap Premium</a:t>
            </a:r>
            <a:endParaRPr sz="2420"/>
          </a:p>
        </p:txBody>
      </p:sp>
      <p:sp>
        <p:nvSpPr>
          <p:cNvPr id="372" name="Google Shape;372;g3021a088963_0_650"/>
          <p:cNvSpPr txBox="1">
            <a:spLocks noGrp="1"/>
          </p:cNvSpPr>
          <p:nvPr>
            <p:ph type="body" idx="1"/>
          </p:nvPr>
        </p:nvSpPr>
        <p:spPr>
          <a:xfrm>
            <a:off x="311700" y="1152475"/>
            <a:ext cx="8520600" cy="39909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en-US" sz="2000" dirty="0"/>
              <a:t>Key benefits of using </a:t>
            </a:r>
            <a:r>
              <a:rPr lang="en-US" sz="2000" dirty="0" err="1"/>
              <a:t>StreetMap</a:t>
            </a:r>
            <a:r>
              <a:rPr lang="en-US" sz="2000" dirty="0"/>
              <a:t> Premium for routing:</a:t>
            </a:r>
            <a:endParaRPr sz="2000" dirty="0"/>
          </a:p>
          <a:p>
            <a:pPr marL="457200" lvl="0" indent="-334327" algn="l" rtl="0">
              <a:spcBef>
                <a:spcPts val="0"/>
              </a:spcBef>
              <a:spcAft>
                <a:spcPts val="0"/>
              </a:spcAft>
              <a:buSzPct val="75000"/>
              <a:buChar char="●"/>
            </a:pPr>
            <a:r>
              <a:rPr lang="en-US" sz="2000" dirty="0"/>
              <a:t>Includes up-to-date street data with traffic information</a:t>
            </a:r>
            <a:endParaRPr sz="2000" dirty="0"/>
          </a:p>
          <a:p>
            <a:pPr marL="457200" lvl="0" indent="-334327" algn="l" rtl="0">
              <a:spcBef>
                <a:spcPts val="0"/>
              </a:spcBef>
              <a:spcAft>
                <a:spcPts val="0"/>
              </a:spcAft>
              <a:buSzPct val="75000"/>
              <a:buChar char="●"/>
            </a:pPr>
            <a:r>
              <a:rPr lang="en-US" sz="2000" dirty="0"/>
              <a:t>Considers factors like one-way streets, turn restrictions, etc.</a:t>
            </a:r>
            <a:endParaRPr sz="2000" dirty="0"/>
          </a:p>
          <a:p>
            <a:pPr marL="457200" lvl="0" indent="-334327" algn="l" rtl="0">
              <a:spcBef>
                <a:spcPts val="0"/>
              </a:spcBef>
              <a:spcAft>
                <a:spcPts val="0"/>
              </a:spcAft>
              <a:buSzPct val="75000"/>
              <a:buChar char="●"/>
            </a:pPr>
            <a:r>
              <a:rPr lang="en-US" sz="2000" dirty="0"/>
              <a:t>Allows for time-based routing with historical traffic data</a:t>
            </a:r>
            <a:endParaRPr sz="2000" dirty="0"/>
          </a:p>
          <a:p>
            <a:pPr marL="457200" lvl="0" indent="-334327" algn="l" rtl="0">
              <a:spcBef>
                <a:spcPts val="0"/>
              </a:spcBef>
              <a:spcAft>
                <a:spcPts val="0"/>
              </a:spcAft>
              <a:buSzPct val="75000"/>
              <a:buChar char="●"/>
            </a:pPr>
            <a:r>
              <a:rPr lang="en-US" sz="2000" dirty="0"/>
              <a:t>Supports various impedance options (time, distance, custom)</a:t>
            </a:r>
            <a:endParaRPr sz="2000" dirty="0"/>
          </a:p>
          <a:p>
            <a:pPr marL="457200" lvl="0" indent="-334327" algn="l" rtl="0">
              <a:spcBef>
                <a:spcPts val="0"/>
              </a:spcBef>
              <a:spcAft>
                <a:spcPts val="0"/>
              </a:spcAft>
              <a:buSzPct val="75000"/>
              <a:buChar char="●"/>
            </a:pPr>
            <a:r>
              <a:rPr lang="en-US" sz="2000" dirty="0"/>
              <a:t>Can incorporate live traffic data for real-time routing</a:t>
            </a:r>
            <a:endParaRPr sz="20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47"/>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Exercise IV – Shortest drive time</a:t>
            </a:r>
            <a:endParaRPr/>
          </a:p>
        </p:txBody>
      </p:sp>
      <p:sp>
        <p:nvSpPr>
          <p:cNvPr id="378" name="Google Shape;378;p47"/>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a:bodyPr>
          <a:lstStyle/>
          <a:p>
            <a:pPr marL="457200" lvl="0" indent="-325755" algn="l" rtl="0">
              <a:spcBef>
                <a:spcPts val="0"/>
              </a:spcBef>
              <a:spcAft>
                <a:spcPts val="0"/>
              </a:spcAft>
              <a:buSzPct val="75000"/>
              <a:buChar char="●"/>
            </a:pPr>
            <a:r>
              <a:rPr lang="en-US" sz="2000" dirty="0"/>
              <a:t>Find shortest drive time from incidents to facilities  using </a:t>
            </a:r>
            <a:r>
              <a:rPr lang="en-US" sz="2000" dirty="0" err="1"/>
              <a:t>StreetMap</a:t>
            </a:r>
            <a:r>
              <a:rPr lang="en-US" sz="2000" dirty="0"/>
              <a:t> Premium</a:t>
            </a:r>
            <a:endParaRPr sz="2000" dirty="0"/>
          </a:p>
          <a:p>
            <a:pPr marL="914400" lvl="1" indent="-304165" algn="l" rtl="0">
              <a:spcBef>
                <a:spcPts val="0"/>
              </a:spcBef>
              <a:spcAft>
                <a:spcPts val="0"/>
              </a:spcAft>
              <a:buSzPct val="70000"/>
              <a:buChar char="○"/>
            </a:pPr>
            <a:r>
              <a:rPr lang="en-US" sz="1800" dirty="0"/>
              <a:t>Using Facilities and Incidents (</a:t>
            </a:r>
            <a:r>
              <a:rPr lang="en-US" sz="1800" u="sng" dirty="0">
                <a:solidFill>
                  <a:schemeClr val="hlink"/>
                </a:solidFill>
                <a:hlinkClick r:id="rId3"/>
              </a:rPr>
              <a:t>https://github.com/CathyW16/ArcGIS-Enterprise-Workshop/tree/main/data</a:t>
            </a:r>
            <a:r>
              <a:rPr lang="en-US" sz="1800" dirty="0"/>
              <a:t> )</a:t>
            </a:r>
            <a:endParaRPr sz="1800" dirty="0"/>
          </a:p>
          <a:p>
            <a:pPr marL="0" lvl="0" indent="0" algn="l" rtl="0">
              <a:spcBef>
                <a:spcPts val="0"/>
              </a:spcBef>
              <a:spcAft>
                <a:spcPts val="0"/>
              </a:spcAft>
              <a:buNone/>
            </a:pPr>
            <a:endParaRPr sz="2000" dirty="0"/>
          </a:p>
          <a:p>
            <a:pPr marL="0" lvl="0" indent="0" algn="l" rtl="0">
              <a:spcBef>
                <a:spcPts val="0"/>
              </a:spcBef>
              <a:spcAft>
                <a:spcPts val="0"/>
              </a:spcAft>
              <a:buNone/>
            </a:pPr>
            <a:endParaRPr sz="2000" dirty="0"/>
          </a:p>
          <a:p>
            <a:pPr marL="114300" lvl="0" indent="0" algn="l" rtl="0">
              <a:spcBef>
                <a:spcPts val="0"/>
              </a:spcBef>
              <a:spcAft>
                <a:spcPts val="0"/>
              </a:spcAft>
              <a:buClr>
                <a:schemeClr val="dk1"/>
              </a:buClr>
              <a:buSzPct val="75000"/>
              <a:buFont typeface="Arial"/>
              <a:buNone/>
            </a:pPr>
            <a:r>
              <a:rPr lang="en-US" sz="1500" dirty="0">
                <a:latin typeface="+mn-lt"/>
              </a:rPr>
              <a:t>Find the exercise document in the GitHub repo</a:t>
            </a:r>
            <a:endParaRPr sz="1500" dirty="0">
              <a:latin typeface="+mn-lt"/>
            </a:endParaRPr>
          </a:p>
          <a:p>
            <a:pPr marL="0" lvl="0" indent="0" algn="l" rtl="0">
              <a:spcBef>
                <a:spcPts val="0"/>
              </a:spcBef>
              <a:spcAft>
                <a:spcPts val="0"/>
              </a:spcAft>
              <a:buNone/>
            </a:pPr>
            <a:r>
              <a:rPr lang="en-US" sz="1500" u="sng" dirty="0">
                <a:solidFill>
                  <a:schemeClr val="hlink"/>
                </a:solidFill>
                <a:latin typeface="+mn-lt"/>
                <a:hlinkClick r:id="rId4"/>
              </a:rPr>
              <a:t>https://github.com/CathyW16/ArcGIS-Enterprise-Workshop/blob/main/Exercise%20documents/Exercise%204.docx</a:t>
            </a:r>
            <a:r>
              <a:rPr lang="en-US" sz="1500" dirty="0">
                <a:latin typeface="+mn-lt"/>
              </a:rPr>
              <a:t> </a:t>
            </a:r>
            <a:endParaRPr sz="1500" dirty="0">
              <a:latin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g3021a088963_0_61"/>
          <p:cNvSpPr txBox="1"/>
          <p:nvPr/>
        </p:nvSpPr>
        <p:spPr>
          <a:xfrm>
            <a:off x="1712625" y="1078850"/>
            <a:ext cx="7202700" cy="3785611"/>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en-US" sz="2000" dirty="0">
                <a:latin typeface="Montserrat"/>
                <a:ea typeface="Montserrat"/>
                <a:cs typeface="Montserrat"/>
                <a:sym typeface="Montserrat"/>
              </a:rPr>
              <a:t>New England Research Cloud (NERC)</a:t>
            </a:r>
            <a:endParaRPr sz="2000" dirty="0">
              <a:latin typeface="Montserrat"/>
              <a:ea typeface="Montserrat"/>
              <a:cs typeface="Montserrat"/>
              <a:sym typeface="Montserrat"/>
            </a:endParaRPr>
          </a:p>
          <a:p>
            <a:pPr marL="457200" indent="-355600">
              <a:buSzPts val="2000"/>
              <a:buFont typeface="Montserrat"/>
              <a:buChar char="●"/>
            </a:pPr>
            <a:r>
              <a:rPr lang="en-US" sz="2000" dirty="0">
                <a:latin typeface="Montserrat"/>
                <a:ea typeface="Montserrat"/>
                <a:cs typeface="Montserrat"/>
                <a:sym typeface="Montserrat"/>
              </a:rPr>
              <a:t>Provides cutting-edge cloud computing services for research</a:t>
            </a:r>
          </a:p>
          <a:p>
            <a:pPr marL="457200" lvl="0" indent="-355600" algn="l" rtl="0">
              <a:spcBef>
                <a:spcPts val="0"/>
              </a:spcBef>
              <a:spcAft>
                <a:spcPts val="0"/>
              </a:spcAft>
              <a:buSzPts val="2000"/>
              <a:buFont typeface="Montserrat"/>
              <a:buChar char="●"/>
            </a:pPr>
            <a:r>
              <a:rPr lang="en-US" sz="2000" dirty="0">
                <a:latin typeface="Montserrat"/>
                <a:ea typeface="Montserrat"/>
                <a:cs typeface="Montserrat"/>
                <a:sym typeface="Montserrat"/>
              </a:rPr>
              <a:t>Part of the Mass Open Cloud Alliance</a:t>
            </a:r>
            <a:endParaRPr sz="2000" dirty="0">
              <a:latin typeface="Montserrat"/>
              <a:ea typeface="Montserrat"/>
              <a:cs typeface="Montserrat"/>
              <a:sym typeface="Montserrat"/>
            </a:endParaRPr>
          </a:p>
          <a:p>
            <a:pPr marL="457200" lvl="0" indent="-355600" algn="l" rtl="0">
              <a:spcBef>
                <a:spcPts val="0"/>
              </a:spcBef>
              <a:spcAft>
                <a:spcPts val="0"/>
              </a:spcAft>
              <a:buSzPts val="2000"/>
              <a:buFont typeface="Montserrat"/>
              <a:buChar char="●"/>
            </a:pPr>
            <a:r>
              <a:rPr lang="en-US" sz="2000" dirty="0">
                <a:latin typeface="Montserrat"/>
                <a:ea typeface="Montserrat"/>
                <a:cs typeface="Montserrat"/>
                <a:sym typeface="Montserrat"/>
              </a:rPr>
              <a:t>Available to numerous institutions across New England</a:t>
            </a:r>
            <a:endParaRPr sz="2000" dirty="0">
              <a:latin typeface="Montserrat"/>
              <a:ea typeface="Montserrat"/>
              <a:cs typeface="Montserrat"/>
              <a:sym typeface="Montserrat"/>
            </a:endParaRPr>
          </a:p>
          <a:p>
            <a:pPr marL="457200" lvl="0" indent="-355600" algn="l" rtl="0">
              <a:spcBef>
                <a:spcPts val="0"/>
              </a:spcBef>
              <a:spcAft>
                <a:spcPts val="0"/>
              </a:spcAft>
              <a:buSzPts val="2000"/>
              <a:buFont typeface="Montserrat"/>
              <a:buChar char="●"/>
            </a:pPr>
            <a:r>
              <a:rPr lang="en-US" sz="2000" dirty="0">
                <a:latin typeface="Montserrat"/>
                <a:ea typeface="Montserrat"/>
                <a:cs typeface="Montserrat"/>
                <a:sym typeface="Montserrat"/>
              </a:rPr>
              <a:t>Built on OpenStack, a robust open-source cloud platform</a:t>
            </a:r>
            <a:endParaRPr sz="2000" dirty="0">
              <a:latin typeface="Montserrat"/>
              <a:ea typeface="Montserrat"/>
              <a:cs typeface="Montserrat"/>
              <a:sym typeface="Montserrat"/>
            </a:endParaRPr>
          </a:p>
          <a:p>
            <a:pPr marL="457200" lvl="0" indent="-355600" algn="l" rtl="0">
              <a:spcBef>
                <a:spcPts val="0"/>
              </a:spcBef>
              <a:spcAft>
                <a:spcPts val="0"/>
              </a:spcAft>
              <a:buSzPts val="2000"/>
              <a:buFont typeface="Montserrat"/>
              <a:buChar char="●"/>
            </a:pPr>
            <a:r>
              <a:rPr lang="en-US" sz="2000" dirty="0">
                <a:latin typeface="Montserrat"/>
                <a:ea typeface="Montserrat"/>
                <a:cs typeface="Montserrat"/>
                <a:sym typeface="Montserrat"/>
              </a:rPr>
              <a:t>Supports high-performance computing (HPC) workloads, enabling advanced research in fields like geospatial analysis, machine learning, and big data</a:t>
            </a:r>
            <a:endParaRPr sz="2000" dirty="0">
              <a:latin typeface="Montserrat"/>
              <a:ea typeface="Montserrat"/>
              <a:cs typeface="Montserrat"/>
              <a:sym typeface="Montserrat"/>
            </a:endParaRPr>
          </a:p>
        </p:txBody>
      </p:sp>
      <p:grpSp>
        <p:nvGrpSpPr>
          <p:cNvPr id="125" name="Google Shape;125;g3021a088963_0_61"/>
          <p:cNvGrpSpPr/>
          <p:nvPr/>
        </p:nvGrpSpPr>
        <p:grpSpPr>
          <a:xfrm>
            <a:off x="338866" y="2483592"/>
            <a:ext cx="1298664" cy="1226660"/>
            <a:chOff x="17279018" y="3417786"/>
            <a:chExt cx="3973879" cy="3973632"/>
          </a:xfrm>
        </p:grpSpPr>
        <p:sp>
          <p:nvSpPr>
            <p:cNvPr id="126" name="Google Shape;126;g3021a088963_0_61"/>
            <p:cNvSpPr/>
            <p:nvPr/>
          </p:nvSpPr>
          <p:spPr>
            <a:xfrm>
              <a:off x="17279018" y="3417786"/>
              <a:ext cx="3973879" cy="3973599"/>
            </a:xfrm>
            <a:custGeom>
              <a:avLst/>
              <a:gdLst/>
              <a:ahLst/>
              <a:cxnLst/>
              <a:rect l="l" t="t" r="r" b="b"/>
              <a:pathLst>
                <a:path w="19679" h="20595" extrusionOk="0">
                  <a:moveTo>
                    <a:pt x="9839" y="0"/>
                  </a:moveTo>
                  <a:cubicBezTo>
                    <a:pt x="7321" y="0"/>
                    <a:pt x="4803" y="1004"/>
                    <a:pt x="2882" y="3015"/>
                  </a:cubicBezTo>
                  <a:cubicBezTo>
                    <a:pt x="-961" y="7037"/>
                    <a:pt x="-961" y="13557"/>
                    <a:pt x="2882" y="17578"/>
                  </a:cubicBezTo>
                  <a:cubicBezTo>
                    <a:pt x="6724" y="21600"/>
                    <a:pt x="12954" y="21600"/>
                    <a:pt x="16796" y="17578"/>
                  </a:cubicBezTo>
                  <a:cubicBezTo>
                    <a:pt x="20639" y="13557"/>
                    <a:pt x="20639" y="7037"/>
                    <a:pt x="16796" y="3015"/>
                  </a:cubicBezTo>
                  <a:cubicBezTo>
                    <a:pt x="14875" y="1004"/>
                    <a:pt x="12357" y="0"/>
                    <a:pt x="9839" y="0"/>
                  </a:cubicBezTo>
                  <a:close/>
                  <a:moveTo>
                    <a:pt x="9839" y="2310"/>
                  </a:moveTo>
                  <a:lnTo>
                    <a:pt x="16447" y="6305"/>
                  </a:lnTo>
                  <a:lnTo>
                    <a:pt x="16447" y="14288"/>
                  </a:lnTo>
                  <a:lnTo>
                    <a:pt x="9839" y="18279"/>
                  </a:lnTo>
                  <a:lnTo>
                    <a:pt x="3231" y="14288"/>
                  </a:lnTo>
                  <a:lnTo>
                    <a:pt x="3231" y="6305"/>
                  </a:lnTo>
                  <a:lnTo>
                    <a:pt x="9839" y="2310"/>
                  </a:lnTo>
                  <a:close/>
                </a:path>
              </a:pathLst>
            </a:custGeom>
            <a:solidFill>
              <a:srgbClr val="D8D8D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532"/>
                <a:buFont typeface="Arial"/>
                <a:buNone/>
              </a:pPr>
              <a:endParaRPr sz="2532" b="0" i="0" u="none" strike="noStrike" cap="none">
                <a:solidFill>
                  <a:srgbClr val="000000"/>
                </a:solidFill>
                <a:latin typeface="Arial"/>
                <a:ea typeface="Arial"/>
                <a:cs typeface="Arial"/>
                <a:sym typeface="Arial"/>
              </a:endParaRPr>
            </a:p>
          </p:txBody>
        </p:sp>
        <p:sp>
          <p:nvSpPr>
            <p:cNvPr id="127" name="Google Shape;127;g3021a088963_0_61"/>
            <p:cNvSpPr/>
            <p:nvPr/>
          </p:nvSpPr>
          <p:spPr>
            <a:xfrm>
              <a:off x="17279018" y="5405718"/>
              <a:ext cx="3973800" cy="1985700"/>
            </a:xfrm>
            <a:prstGeom prst="rect">
              <a:avLst/>
            </a:prstGeom>
            <a:solidFill>
              <a:srgbClr val="083C9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chemeClr val="lt1"/>
                </a:solidFill>
                <a:latin typeface="Arial"/>
                <a:ea typeface="Arial"/>
                <a:cs typeface="Arial"/>
                <a:sym typeface="Arial"/>
              </a:endParaRPr>
            </a:p>
          </p:txBody>
        </p:sp>
        <p:sp>
          <p:nvSpPr>
            <p:cNvPr id="128" name="Google Shape;128;g3021a088963_0_61"/>
            <p:cNvSpPr/>
            <p:nvPr/>
          </p:nvSpPr>
          <p:spPr>
            <a:xfrm>
              <a:off x="17279018" y="3417786"/>
              <a:ext cx="3973715" cy="3973614"/>
            </a:xfrm>
            <a:custGeom>
              <a:avLst/>
              <a:gdLst/>
              <a:ahLst/>
              <a:cxnLst/>
              <a:rect l="l" t="t" r="r" b="b"/>
              <a:pathLst>
                <a:path w="3973715" h="3973614" extrusionOk="0">
                  <a:moveTo>
                    <a:pt x="0" y="1987861"/>
                  </a:moveTo>
                  <a:lnTo>
                    <a:pt x="9043" y="2177223"/>
                  </a:lnTo>
                  <a:cubicBezTo>
                    <a:pt x="51482" y="2620482"/>
                    <a:pt x="242459" y="3052189"/>
                    <a:pt x="581974" y="3391608"/>
                  </a:cubicBezTo>
                  <a:cubicBezTo>
                    <a:pt x="921401" y="3731112"/>
                    <a:pt x="1353127" y="3922082"/>
                    <a:pt x="1796390" y="3964520"/>
                  </a:cubicBezTo>
                  <a:lnTo>
                    <a:pt x="1986830" y="3973614"/>
                  </a:lnTo>
                  <a:lnTo>
                    <a:pt x="0" y="3973614"/>
                  </a:lnTo>
                  <a:close/>
                  <a:moveTo>
                    <a:pt x="1986832" y="445789"/>
                  </a:moveTo>
                  <a:lnTo>
                    <a:pt x="3321214" y="1216587"/>
                  </a:lnTo>
                  <a:lnTo>
                    <a:pt x="3321214" y="2756833"/>
                  </a:lnTo>
                  <a:lnTo>
                    <a:pt x="1986832" y="3526859"/>
                  </a:lnTo>
                  <a:lnTo>
                    <a:pt x="652449" y="2756833"/>
                  </a:lnTo>
                  <a:lnTo>
                    <a:pt x="652449" y="1216587"/>
                  </a:lnTo>
                  <a:close/>
                  <a:moveTo>
                    <a:pt x="0" y="0"/>
                  </a:moveTo>
                  <a:lnTo>
                    <a:pt x="3973715" y="0"/>
                  </a:lnTo>
                  <a:lnTo>
                    <a:pt x="3973715" y="3973614"/>
                  </a:lnTo>
                  <a:lnTo>
                    <a:pt x="1986833" y="3973614"/>
                  </a:lnTo>
                  <a:lnTo>
                    <a:pt x="2177273" y="3964520"/>
                  </a:lnTo>
                  <a:cubicBezTo>
                    <a:pt x="2620536" y="3922082"/>
                    <a:pt x="3052262" y="3731112"/>
                    <a:pt x="3391689" y="3391608"/>
                  </a:cubicBezTo>
                  <a:cubicBezTo>
                    <a:pt x="4167723" y="2615793"/>
                    <a:pt x="4167723" y="1357820"/>
                    <a:pt x="3391689" y="581812"/>
                  </a:cubicBezTo>
                  <a:cubicBezTo>
                    <a:pt x="3003773" y="193809"/>
                    <a:pt x="2495302" y="96"/>
                    <a:pt x="1986832" y="96"/>
                  </a:cubicBezTo>
                  <a:cubicBezTo>
                    <a:pt x="1478361" y="96"/>
                    <a:pt x="969890" y="193809"/>
                    <a:pt x="581974" y="581812"/>
                  </a:cubicBezTo>
                  <a:cubicBezTo>
                    <a:pt x="242459" y="921316"/>
                    <a:pt x="51482" y="1353070"/>
                    <a:pt x="9043" y="1796340"/>
                  </a:cubicBezTo>
                  <a:lnTo>
                    <a:pt x="0" y="1985704"/>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chemeClr val="lt1"/>
                </a:solidFill>
                <a:latin typeface="Arial"/>
                <a:ea typeface="Arial"/>
                <a:cs typeface="Arial"/>
                <a:sym typeface="Arial"/>
              </a:endParaRPr>
            </a:p>
          </p:txBody>
        </p:sp>
      </p:grpSp>
      <p:pic>
        <p:nvPicPr>
          <p:cNvPr id="130" name="Google Shape;130;g3021a088963_0_61"/>
          <p:cNvPicPr preferRelativeResize="0"/>
          <p:nvPr/>
        </p:nvPicPr>
        <p:blipFill>
          <a:blip r:embed="rId3">
            <a:alphaModFix/>
          </a:blip>
          <a:stretch>
            <a:fillRect/>
          </a:stretch>
        </p:blipFill>
        <p:spPr>
          <a:xfrm>
            <a:off x="576713" y="3038888"/>
            <a:ext cx="822961" cy="197510"/>
          </a:xfrm>
          <a:prstGeom prst="rect">
            <a:avLst/>
          </a:prstGeom>
          <a:noFill/>
          <a:ln>
            <a:noFill/>
          </a:ln>
        </p:spPr>
      </p:pic>
      <p:sp>
        <p:nvSpPr>
          <p:cNvPr id="131" name="Google Shape;131;g3021a088963_0_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t>4</a:t>
            </a:fld>
            <a:endParaRPr/>
          </a:p>
        </p:txBody>
      </p:sp>
      <p:sp>
        <p:nvSpPr>
          <p:cNvPr id="132" name="Google Shape;132;g3021a088963_0_61"/>
          <p:cNvSpPr txBox="1"/>
          <p:nvPr/>
        </p:nvSpPr>
        <p:spPr>
          <a:xfrm>
            <a:off x="0" y="445025"/>
            <a:ext cx="8832300" cy="572700"/>
          </a:xfrm>
          <a:prstGeom prst="rect">
            <a:avLst/>
          </a:prstGeom>
          <a:solidFill>
            <a:srgbClr val="1B7A86"/>
          </a:solid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en-US" sz="2500" b="1" dirty="0">
                <a:solidFill>
                  <a:srgbClr val="FFFFFF"/>
                </a:solidFill>
                <a:latin typeface="Montserrat"/>
                <a:ea typeface="Montserrat"/>
                <a:cs typeface="Montserrat"/>
                <a:sym typeface="Montserrat"/>
              </a:rPr>
              <a:t>    What is NERC?</a:t>
            </a:r>
            <a:endParaRPr sz="2800" b="1" dirty="0">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7"/>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US" sz="2500" dirty="0"/>
              <a:t>What is ArcGIS Enterprise?</a:t>
            </a:r>
            <a:endParaRPr dirty="0"/>
          </a:p>
        </p:txBody>
      </p:sp>
      <p:sp>
        <p:nvSpPr>
          <p:cNvPr id="138" name="Google Shape;138;p7"/>
          <p:cNvSpPr txBox="1">
            <a:spLocks noGrp="1"/>
          </p:cNvSpPr>
          <p:nvPr>
            <p:ph type="body" idx="1"/>
          </p:nvPr>
        </p:nvSpPr>
        <p:spPr>
          <a:xfrm>
            <a:off x="311700" y="1152475"/>
            <a:ext cx="8520600" cy="3120945"/>
          </a:xfrm>
          <a:prstGeom prst="rect">
            <a:avLst/>
          </a:prstGeom>
          <a:noFill/>
          <a:ln>
            <a:noFill/>
          </a:ln>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US" sz="2000" dirty="0">
                <a:solidFill>
                  <a:srgbClr val="000000"/>
                </a:solidFill>
              </a:rPr>
              <a:t>Foundational software system for GIS</a:t>
            </a:r>
            <a:endParaRPr sz="2000" dirty="0">
              <a:solidFill>
                <a:srgbClr val="000000"/>
              </a:solidFill>
            </a:endParaRPr>
          </a:p>
          <a:p>
            <a:pPr marL="457200" lvl="0" indent="-342900" algn="l" rtl="0">
              <a:spcBef>
                <a:spcPts val="0"/>
              </a:spcBef>
              <a:spcAft>
                <a:spcPts val="0"/>
              </a:spcAft>
              <a:buSzPts val="1800"/>
              <a:buChar char="●"/>
            </a:pPr>
            <a:r>
              <a:rPr lang="en-US" sz="2000" dirty="0">
                <a:solidFill>
                  <a:srgbClr val="000000"/>
                </a:solidFill>
              </a:rPr>
              <a:t>Powers mapping, visualization, analytics, and data management</a:t>
            </a:r>
            <a:endParaRPr sz="2000" dirty="0">
              <a:solidFill>
                <a:srgbClr val="000000"/>
              </a:solidFill>
            </a:endParaRPr>
          </a:p>
          <a:p>
            <a:pPr marL="457200" lvl="0" indent="-342900" algn="l" rtl="0">
              <a:spcBef>
                <a:spcPts val="0"/>
              </a:spcBef>
              <a:spcAft>
                <a:spcPts val="0"/>
              </a:spcAft>
              <a:buSzPts val="1800"/>
              <a:buChar char="●"/>
            </a:pPr>
            <a:r>
              <a:rPr lang="en-US" sz="2000" dirty="0">
                <a:solidFill>
                  <a:srgbClr val="000000"/>
                </a:solidFill>
              </a:rPr>
              <a:t>Tightly integrated with ArcGIS Pro for mapping and authoring</a:t>
            </a:r>
            <a:endParaRPr sz="2000" dirty="0">
              <a:solidFill>
                <a:srgbClr val="000000"/>
              </a:solidFill>
            </a:endParaRPr>
          </a:p>
          <a:p>
            <a:pPr marL="457200" lvl="0" indent="-342900" algn="l" rtl="0">
              <a:spcBef>
                <a:spcPts val="0"/>
              </a:spcBef>
              <a:spcAft>
                <a:spcPts val="0"/>
              </a:spcAft>
              <a:buSzPts val="1800"/>
              <a:buChar char="●"/>
            </a:pPr>
            <a:r>
              <a:rPr lang="en-US" sz="2000" dirty="0">
                <a:solidFill>
                  <a:srgbClr val="000000"/>
                </a:solidFill>
              </a:rPr>
              <a:t>Enables collaboration and flexibility, accessible on any device, anywhere, anytime</a:t>
            </a:r>
            <a:endParaRPr sz="2000" dirty="0">
              <a:solidFill>
                <a:srgbClr val="000000"/>
              </a:solidFill>
            </a:endParaRPr>
          </a:p>
          <a:p>
            <a:pPr marL="457200" lvl="0" indent="-342900" algn="l" rtl="0">
              <a:spcBef>
                <a:spcPts val="0"/>
              </a:spcBef>
              <a:spcAft>
                <a:spcPts val="0"/>
              </a:spcAft>
              <a:buSzPts val="1800"/>
              <a:buChar char="●"/>
            </a:pPr>
            <a:r>
              <a:rPr lang="en-US" sz="2000" dirty="0">
                <a:solidFill>
                  <a:srgbClr val="000000"/>
                </a:solidFill>
              </a:rPr>
              <a:t>Supports deployment on Microsoft Windows, Linux, and Kubernetes</a:t>
            </a:r>
            <a:endParaRPr sz="2000" dirty="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0"/>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Software Components of ArcGIS Enterprise</a:t>
            </a:r>
            <a:endParaRPr dirty="0"/>
          </a:p>
        </p:txBody>
      </p:sp>
      <p:sp>
        <p:nvSpPr>
          <p:cNvPr id="144" name="Google Shape;144;p10"/>
          <p:cNvSpPr txBox="1">
            <a:spLocks noGrp="1"/>
          </p:cNvSpPr>
          <p:nvPr>
            <p:ph type="body" idx="1"/>
          </p:nvPr>
        </p:nvSpPr>
        <p:spPr>
          <a:xfrm>
            <a:off x="154200" y="1152475"/>
            <a:ext cx="5451900" cy="3546000"/>
          </a:xfrm>
          <a:prstGeom prst="rect">
            <a:avLst/>
          </a:prstGeom>
          <a:noFill/>
          <a:ln>
            <a:noFill/>
          </a:ln>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US"/>
              <a:t>ArcGIS Server:</a:t>
            </a:r>
            <a:endParaRPr/>
          </a:p>
          <a:p>
            <a:pPr marL="457200" lvl="0" indent="-325755" algn="l" rtl="0">
              <a:spcBef>
                <a:spcPts val="0"/>
              </a:spcBef>
              <a:spcAft>
                <a:spcPts val="0"/>
              </a:spcAft>
              <a:buSzPct val="75000"/>
              <a:buChar char="●"/>
            </a:pPr>
            <a:r>
              <a:rPr lang="en-US"/>
              <a:t>Powers mapping, analysis, and geospatial processing</a:t>
            </a:r>
            <a:endParaRPr/>
          </a:p>
          <a:p>
            <a:pPr marL="457200" lvl="0" indent="-325755" algn="l" rtl="0">
              <a:spcBef>
                <a:spcPts val="0"/>
              </a:spcBef>
              <a:spcAft>
                <a:spcPts val="0"/>
              </a:spcAft>
              <a:buSzPct val="75000"/>
              <a:buChar char="●"/>
            </a:pPr>
            <a:r>
              <a:rPr lang="en-US"/>
              <a:t>Dynamically scales to handle high traffic and large workloads</a:t>
            </a:r>
            <a:endParaRPr/>
          </a:p>
          <a:p>
            <a:pPr marL="0" lvl="0" indent="0" algn="l" rtl="0">
              <a:spcBef>
                <a:spcPts val="0"/>
              </a:spcBef>
              <a:spcAft>
                <a:spcPts val="0"/>
              </a:spcAft>
              <a:buNone/>
            </a:pPr>
            <a:r>
              <a:rPr lang="en-US"/>
              <a:t>ArcGIS Enterprise Portal:</a:t>
            </a:r>
            <a:endParaRPr/>
          </a:p>
          <a:p>
            <a:pPr marL="457200" lvl="0" indent="-325755" algn="l" rtl="0">
              <a:spcBef>
                <a:spcPts val="0"/>
              </a:spcBef>
              <a:spcAft>
                <a:spcPts val="0"/>
              </a:spcAft>
              <a:buSzPct val="75000"/>
              <a:buChar char="●"/>
            </a:pPr>
            <a:r>
              <a:rPr lang="en-US"/>
              <a:t>Central hub for users to create, share, and manage maps, apps, and spatial data</a:t>
            </a:r>
            <a:endParaRPr/>
          </a:p>
          <a:p>
            <a:pPr marL="457200" lvl="0" indent="-325755" algn="l" rtl="0">
              <a:spcBef>
                <a:spcPts val="0"/>
              </a:spcBef>
              <a:spcAft>
                <a:spcPts val="0"/>
              </a:spcAft>
              <a:buSzPct val="90000"/>
              <a:buChar char="●"/>
            </a:pPr>
            <a:r>
              <a:rPr lang="en-US"/>
              <a:t>Facilitates collaboration by allowing users to share resources with others</a:t>
            </a:r>
            <a:endParaRPr sz="2000"/>
          </a:p>
        </p:txBody>
      </p:sp>
      <p:pic>
        <p:nvPicPr>
          <p:cNvPr id="145" name="Google Shape;145;p10"/>
          <p:cNvPicPr preferRelativeResize="0"/>
          <p:nvPr/>
        </p:nvPicPr>
        <p:blipFill rotWithShape="1">
          <a:blip r:embed="rId3">
            <a:alphaModFix/>
          </a:blip>
          <a:srcRect l="18965" t="6319" r="27983" b="7737"/>
          <a:stretch/>
        </p:blipFill>
        <p:spPr>
          <a:xfrm>
            <a:off x="5402317" y="1152475"/>
            <a:ext cx="3741683" cy="3546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1"/>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Software Components of ArcGIS Enterprise</a:t>
            </a:r>
            <a:endParaRPr dirty="0"/>
          </a:p>
        </p:txBody>
      </p:sp>
      <p:sp>
        <p:nvSpPr>
          <p:cNvPr id="151" name="Google Shape;151;p11"/>
          <p:cNvSpPr txBox="1">
            <a:spLocks noGrp="1"/>
          </p:cNvSpPr>
          <p:nvPr>
            <p:ph type="body" idx="1"/>
          </p:nvPr>
        </p:nvSpPr>
        <p:spPr>
          <a:xfrm>
            <a:off x="121150" y="1152475"/>
            <a:ext cx="5451900" cy="37158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en-US" sz="2000" dirty="0"/>
              <a:t>ArcGIS Data Store:</a:t>
            </a:r>
            <a:endParaRPr sz="2000" dirty="0"/>
          </a:p>
          <a:p>
            <a:pPr marL="457200" lvl="0" indent="-325755" algn="l" rtl="0">
              <a:spcBef>
                <a:spcPts val="0"/>
              </a:spcBef>
              <a:spcAft>
                <a:spcPts val="0"/>
              </a:spcAft>
              <a:buSzPct val="75000"/>
              <a:buChar char="●"/>
            </a:pPr>
            <a:r>
              <a:rPr lang="en-US" sz="2000" dirty="0"/>
              <a:t>Provides secure data storage for hosted services in the deployment</a:t>
            </a:r>
            <a:endParaRPr sz="2000" dirty="0"/>
          </a:p>
          <a:p>
            <a:pPr marL="457200" lvl="0" indent="-325755" algn="l" rtl="0">
              <a:spcBef>
                <a:spcPts val="0"/>
              </a:spcBef>
              <a:spcAft>
                <a:spcPts val="0"/>
              </a:spcAft>
              <a:buSzPct val="75000"/>
              <a:buChar char="●"/>
            </a:pPr>
            <a:r>
              <a:rPr lang="en-US" sz="2000" dirty="0"/>
              <a:t>Supports high-volume data handling for hosted feature layers, imagery layers, and more</a:t>
            </a:r>
            <a:endParaRPr sz="2000" dirty="0"/>
          </a:p>
          <a:p>
            <a:pPr marL="0" lvl="0" indent="0" algn="l" rtl="0">
              <a:spcBef>
                <a:spcPts val="0"/>
              </a:spcBef>
              <a:spcAft>
                <a:spcPts val="0"/>
              </a:spcAft>
              <a:buNone/>
            </a:pPr>
            <a:r>
              <a:rPr lang="en-US" sz="2000" dirty="0"/>
              <a:t>ArcGIS Web Adaptor:</a:t>
            </a:r>
            <a:endParaRPr sz="2000" dirty="0"/>
          </a:p>
          <a:p>
            <a:pPr marL="457200" lvl="0" indent="-325755" algn="l" rtl="0">
              <a:spcBef>
                <a:spcPts val="0"/>
              </a:spcBef>
              <a:spcAft>
                <a:spcPts val="0"/>
              </a:spcAft>
              <a:buSzPct val="75000"/>
              <a:buChar char="●"/>
            </a:pPr>
            <a:r>
              <a:rPr lang="en-US" sz="2000" dirty="0"/>
              <a:t>Integrates ArcGIS Server and Portal with existing web servers</a:t>
            </a:r>
            <a:endParaRPr sz="2000" dirty="0"/>
          </a:p>
          <a:p>
            <a:pPr marL="0" lvl="0" indent="0" algn="l" rtl="0">
              <a:spcBef>
                <a:spcPts val="0"/>
              </a:spcBef>
              <a:spcAft>
                <a:spcPts val="0"/>
              </a:spcAft>
              <a:buNone/>
            </a:pPr>
            <a:endParaRPr sz="2000" dirty="0"/>
          </a:p>
        </p:txBody>
      </p:sp>
      <p:pic>
        <p:nvPicPr>
          <p:cNvPr id="152" name="Google Shape;152;p11"/>
          <p:cNvPicPr preferRelativeResize="0"/>
          <p:nvPr/>
        </p:nvPicPr>
        <p:blipFill rotWithShape="1">
          <a:blip r:embed="rId3">
            <a:alphaModFix/>
          </a:blip>
          <a:srcRect l="18965" t="6319" r="27983" b="7737"/>
          <a:stretch/>
        </p:blipFill>
        <p:spPr>
          <a:xfrm>
            <a:off x="5402317" y="1152475"/>
            <a:ext cx="3741683" cy="3546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2"/>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The Relationship with </a:t>
            </a:r>
            <a:r>
              <a:rPr lang="en-US"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1"/>
                  </a:ext>
                </a:extLst>
              </a:rPr>
              <a:t>ArcGIS</a:t>
            </a:r>
            <a:r>
              <a:rPr lang="en-US" dirty="0"/>
              <a:t> Online: Similarities</a:t>
            </a:r>
            <a:endParaRPr dirty="0"/>
          </a:p>
        </p:txBody>
      </p:sp>
      <p:sp>
        <p:nvSpPr>
          <p:cNvPr id="158" name="Google Shape;158;p12"/>
          <p:cNvSpPr txBox="1">
            <a:spLocks noGrp="1"/>
          </p:cNvSpPr>
          <p:nvPr>
            <p:ph type="body" idx="1"/>
          </p:nvPr>
        </p:nvSpPr>
        <p:spPr>
          <a:xfrm>
            <a:off x="311699" y="1152475"/>
            <a:ext cx="8520599" cy="3546000"/>
          </a:xfrm>
          <a:prstGeom prst="rect">
            <a:avLst/>
          </a:prstGeom>
          <a:noFill/>
          <a:ln>
            <a:noFill/>
          </a:ln>
        </p:spPr>
        <p:txBody>
          <a:bodyPr spcFirstLastPara="1" wrap="square" lIns="91425" tIns="91425" rIns="91425" bIns="91425" anchor="t" anchorCtr="0">
            <a:normAutofit/>
          </a:bodyPr>
          <a:lstStyle/>
          <a:p>
            <a:pPr marL="457200" lvl="0" indent="-325755" algn="l" rtl="0">
              <a:spcBef>
                <a:spcPts val="0"/>
              </a:spcBef>
              <a:spcAft>
                <a:spcPts val="0"/>
              </a:spcAft>
              <a:buSzPct val="75000"/>
              <a:buChar char="●"/>
            </a:pPr>
            <a:r>
              <a:rPr lang="en-US" sz="2000" dirty="0"/>
              <a:t>Centralized Platform: Both provide a central website for creating, managing, and sharing 2D and 3D data, maps, and apps.</a:t>
            </a:r>
            <a:endParaRPr sz="2000" dirty="0"/>
          </a:p>
          <a:p>
            <a:pPr marL="457200" lvl="0" indent="-325755" algn="l" rtl="0">
              <a:spcBef>
                <a:spcPts val="0"/>
              </a:spcBef>
              <a:spcAft>
                <a:spcPts val="0"/>
              </a:spcAft>
              <a:buSzPct val="75000"/>
              <a:buChar char="●"/>
            </a:pPr>
            <a:r>
              <a:rPr lang="en-US" sz="2000" dirty="0"/>
              <a:t>Collaboration: Both allow sharing with select groups, the entire organization, or the public.</a:t>
            </a:r>
            <a:endParaRPr sz="2000" dirty="0"/>
          </a:p>
          <a:p>
            <a:pPr marL="457200" lvl="0" indent="-325755" algn="l" rtl="0">
              <a:spcBef>
                <a:spcPts val="0"/>
              </a:spcBef>
              <a:spcAft>
                <a:spcPts val="0"/>
              </a:spcAft>
              <a:buSzPct val="75000"/>
              <a:buChar char="●"/>
            </a:pPr>
            <a:r>
              <a:rPr lang="en-US" sz="2000" dirty="0"/>
              <a:t>APIs and SDKs: Both platforms offer the same APIs and SDKs for developers, ensuring a consistent development experience.</a:t>
            </a:r>
            <a:endParaRPr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3"/>
          <p:cNvSpPr txBox="1">
            <a:spLocks noGrp="1"/>
          </p:cNvSpPr>
          <p:nvPr>
            <p:ph type="title"/>
          </p:nvPr>
        </p:nvSpPr>
        <p:spPr>
          <a:xfrm>
            <a:off x="311700" y="445025"/>
            <a:ext cx="8520600" cy="572700"/>
          </a:xfrm>
          <a:prstGeom prst="rect">
            <a:avLst/>
          </a:prstGeom>
          <a:solidFill>
            <a:srgbClr val="1B7A86"/>
          </a:solid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The Relationship with ArcGIS Online: Differences</a:t>
            </a:r>
            <a:endParaRPr dirty="0"/>
          </a:p>
        </p:txBody>
      </p:sp>
      <p:graphicFrame>
        <p:nvGraphicFramePr>
          <p:cNvPr id="164" name="Google Shape;164;p13"/>
          <p:cNvGraphicFramePr/>
          <p:nvPr/>
        </p:nvGraphicFramePr>
        <p:xfrm>
          <a:off x="0" y="1191725"/>
          <a:ext cx="9077325" cy="3193743"/>
        </p:xfrm>
        <a:graphic>
          <a:graphicData uri="http://schemas.openxmlformats.org/drawingml/2006/table">
            <a:tbl>
              <a:tblPr>
                <a:noFill/>
                <a:tableStyleId>{1743B41C-F903-4B39-BC72-1427D051457A}</a:tableStyleId>
              </a:tblPr>
              <a:tblGrid>
                <a:gridCol w="1192950">
                  <a:extLst>
                    <a:ext uri="{9D8B030D-6E8A-4147-A177-3AD203B41FA5}">
                      <a16:colId xmlns:a16="http://schemas.microsoft.com/office/drawing/2014/main" val="20000"/>
                    </a:ext>
                  </a:extLst>
                </a:gridCol>
                <a:gridCol w="4207725">
                  <a:extLst>
                    <a:ext uri="{9D8B030D-6E8A-4147-A177-3AD203B41FA5}">
                      <a16:colId xmlns:a16="http://schemas.microsoft.com/office/drawing/2014/main" val="20001"/>
                    </a:ext>
                  </a:extLst>
                </a:gridCol>
                <a:gridCol w="3676650">
                  <a:extLst>
                    <a:ext uri="{9D8B030D-6E8A-4147-A177-3AD203B41FA5}">
                      <a16:colId xmlns:a16="http://schemas.microsoft.com/office/drawing/2014/main" val="20002"/>
                    </a:ext>
                  </a:extLst>
                </a:gridCol>
              </a:tblGrid>
              <a:tr h="0">
                <a:tc>
                  <a:txBody>
                    <a:bodyPr/>
                    <a:lstStyle/>
                    <a:p>
                      <a:pPr marL="0" lvl="0" indent="0" algn="ctr" rtl="0">
                        <a:lnSpc>
                          <a:spcPct val="115000"/>
                        </a:lnSpc>
                        <a:spcBef>
                          <a:spcPts val="0"/>
                        </a:spcBef>
                        <a:spcAft>
                          <a:spcPts val="0"/>
                        </a:spcAft>
                        <a:buNone/>
                      </a:pPr>
                      <a:r>
                        <a:rPr lang="en-US" sz="1100" b="1"/>
                        <a:t>Feature</a:t>
                      </a:r>
                      <a:endParaRPr sz="1100" b="1"/>
                    </a:p>
                  </a:txBody>
                  <a:tcPr marL="91425" marR="91425" marT="91425" marB="91425"/>
                </a:tc>
                <a:tc>
                  <a:txBody>
                    <a:bodyPr/>
                    <a:lstStyle/>
                    <a:p>
                      <a:pPr marL="0" lvl="0" indent="0" algn="ctr" rtl="0">
                        <a:lnSpc>
                          <a:spcPct val="115000"/>
                        </a:lnSpc>
                        <a:spcBef>
                          <a:spcPts val="0"/>
                        </a:spcBef>
                        <a:spcAft>
                          <a:spcPts val="0"/>
                        </a:spcAft>
                        <a:buNone/>
                      </a:pPr>
                      <a:r>
                        <a:rPr lang="en-US" sz="1100" b="1"/>
                        <a:t>ArcGIS Enterprise</a:t>
                      </a:r>
                      <a:endParaRPr sz="1100" b="1"/>
                    </a:p>
                  </a:txBody>
                  <a:tcPr marL="91425" marR="91425" marT="91425" marB="91425"/>
                </a:tc>
                <a:tc>
                  <a:txBody>
                    <a:bodyPr/>
                    <a:lstStyle/>
                    <a:p>
                      <a:pPr marL="0" lvl="0" indent="0" algn="ctr" rtl="0">
                        <a:lnSpc>
                          <a:spcPct val="115000"/>
                        </a:lnSpc>
                        <a:spcBef>
                          <a:spcPts val="0"/>
                        </a:spcBef>
                        <a:spcAft>
                          <a:spcPts val="0"/>
                        </a:spcAft>
                        <a:buNone/>
                      </a:pPr>
                      <a:r>
                        <a:rPr lang="en-US" sz="1100" b="1"/>
                        <a:t>ArcGIS Online</a:t>
                      </a:r>
                      <a:endParaRPr sz="1100" b="1"/>
                    </a:p>
                  </a:txBody>
                  <a:tcPr marL="91425" marR="91425" marT="91425" marB="91425"/>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US" sz="1100" b="1"/>
                        <a:t>Control</a:t>
                      </a:r>
                      <a:endParaRPr sz="1100" b="1"/>
                    </a:p>
                  </a:txBody>
                  <a:tcPr marL="91425" marR="91425" marT="91425" marB="91425"/>
                </a:tc>
                <a:tc>
                  <a:txBody>
                    <a:bodyPr/>
                    <a:lstStyle/>
                    <a:p>
                      <a:pPr marL="0" lvl="0" indent="0" algn="l" rtl="0">
                        <a:spcBef>
                          <a:spcPts val="0"/>
                        </a:spcBef>
                        <a:spcAft>
                          <a:spcPts val="0"/>
                        </a:spcAft>
                        <a:buNone/>
                      </a:pPr>
                      <a:r>
                        <a:rPr lang="en-US"/>
                        <a:t>Full control over updates, patches, and system management</a:t>
                      </a:r>
                      <a:endParaRPr/>
                    </a:p>
                  </a:txBody>
                  <a:tcPr marL="91425" marR="91425" marT="91425" marB="91425"/>
                </a:tc>
                <a:tc>
                  <a:txBody>
                    <a:bodyPr/>
                    <a:lstStyle/>
                    <a:p>
                      <a:pPr marL="0" lvl="0" indent="0" algn="l" rtl="0">
                        <a:spcBef>
                          <a:spcPts val="0"/>
                        </a:spcBef>
                        <a:spcAft>
                          <a:spcPts val="0"/>
                        </a:spcAft>
                        <a:buNone/>
                      </a:pPr>
                      <a:r>
                        <a:rPr lang="en-US"/>
                        <a:t>Fully managed by Esri, including updates and maintenance</a:t>
                      </a:r>
                      <a:endParaRPr/>
                    </a:p>
                  </a:txBody>
                  <a:tcPr marL="91425" marR="91425" marT="91425" marB="91425"/>
                </a:tc>
                <a:extLst>
                  <a:ext uri="{0D108BD9-81ED-4DB2-BD59-A6C34878D82A}">
                    <a16:rowId xmlns:a16="http://schemas.microsoft.com/office/drawing/2014/main" val="10001"/>
                  </a:ext>
                </a:extLst>
              </a:tr>
              <a:tr h="371475">
                <a:tc>
                  <a:txBody>
                    <a:bodyPr/>
                    <a:lstStyle/>
                    <a:p>
                      <a:pPr marL="0" lvl="0" indent="0" algn="l" rtl="0">
                        <a:spcBef>
                          <a:spcPts val="0"/>
                        </a:spcBef>
                        <a:spcAft>
                          <a:spcPts val="0"/>
                        </a:spcAft>
                        <a:buNone/>
                      </a:pPr>
                      <a:r>
                        <a:rPr lang="en-US" sz="1100" b="1"/>
                        <a:t>Customization</a:t>
                      </a:r>
                      <a:endParaRPr sz="1100" b="1"/>
                    </a:p>
                  </a:txBody>
                  <a:tcPr marL="91425" marR="91425" marT="91425" marB="91425"/>
                </a:tc>
                <a:tc>
                  <a:txBody>
                    <a:bodyPr/>
                    <a:lstStyle/>
                    <a:p>
                      <a:pPr marL="0" lvl="0" indent="0" algn="l" rtl="0">
                        <a:spcBef>
                          <a:spcPts val="0"/>
                        </a:spcBef>
                        <a:spcAft>
                          <a:spcPts val="0"/>
                        </a:spcAft>
                        <a:buNone/>
                      </a:pPr>
                      <a:r>
                        <a:rPr lang="en-US"/>
                        <a:t>Allows for highly customized configurations to meet specific organizational needs</a:t>
                      </a:r>
                      <a:endParaRPr/>
                    </a:p>
                  </a:txBody>
                  <a:tcPr marL="91425" marR="91425" marT="91425" marB="91425"/>
                </a:tc>
                <a:tc>
                  <a:txBody>
                    <a:bodyPr/>
                    <a:lstStyle/>
                    <a:p>
                      <a:pPr marL="0" lvl="0" indent="0" algn="l" rtl="0">
                        <a:spcBef>
                          <a:spcPts val="0"/>
                        </a:spcBef>
                        <a:spcAft>
                          <a:spcPts val="0"/>
                        </a:spcAft>
                        <a:buNone/>
                      </a:pPr>
                      <a:r>
                        <a:rPr lang="en-US"/>
                        <a:t>Limited customization since Esri controls the infrastructure</a:t>
                      </a:r>
                      <a:endParaRPr/>
                    </a:p>
                  </a:txBody>
                  <a:tcPr marL="91425" marR="91425" marT="91425" marB="91425"/>
                </a:tc>
                <a:extLst>
                  <a:ext uri="{0D108BD9-81ED-4DB2-BD59-A6C34878D82A}">
                    <a16:rowId xmlns:a16="http://schemas.microsoft.com/office/drawing/2014/main" val="10002"/>
                  </a:ext>
                </a:extLst>
              </a:tr>
              <a:tr h="371475">
                <a:tc>
                  <a:txBody>
                    <a:bodyPr/>
                    <a:lstStyle/>
                    <a:p>
                      <a:pPr marL="0" lvl="0" indent="0" algn="l" rtl="0">
                        <a:spcBef>
                          <a:spcPts val="0"/>
                        </a:spcBef>
                        <a:spcAft>
                          <a:spcPts val="0"/>
                        </a:spcAft>
                        <a:buNone/>
                      </a:pPr>
                      <a:r>
                        <a:rPr lang="en-US" sz="1100" b="1"/>
                        <a:t>Infrastructure</a:t>
                      </a:r>
                      <a:endParaRPr sz="1100" b="1"/>
                    </a:p>
                  </a:txBody>
                  <a:tcPr marL="91425" marR="91425" marT="91425" marB="91425"/>
                </a:tc>
                <a:tc>
                  <a:txBody>
                    <a:bodyPr/>
                    <a:lstStyle/>
                    <a:p>
                      <a:pPr marL="0" lvl="0" indent="0" algn="l" rtl="0">
                        <a:spcBef>
                          <a:spcPts val="0"/>
                        </a:spcBef>
                        <a:spcAft>
                          <a:spcPts val="0"/>
                        </a:spcAft>
                        <a:buNone/>
                      </a:pPr>
                      <a:r>
                        <a:rPr lang="en-US"/>
                        <a:t>Requires your organization to manage servers and infrastructure</a:t>
                      </a:r>
                      <a:endParaRPr/>
                    </a:p>
                  </a:txBody>
                  <a:tcPr marL="91425" marR="91425" marT="91425" marB="91425"/>
                </a:tc>
                <a:tc>
                  <a:txBody>
                    <a:bodyPr/>
                    <a:lstStyle/>
                    <a:p>
                      <a:pPr marL="0" lvl="0" indent="0" algn="l" rtl="0">
                        <a:spcBef>
                          <a:spcPts val="0"/>
                        </a:spcBef>
                        <a:spcAft>
                          <a:spcPts val="0"/>
                        </a:spcAft>
                        <a:buNone/>
                      </a:pPr>
                      <a:r>
                        <a:rPr lang="en-US"/>
                        <a:t>No infrastructure management needed—Esri handles everything</a:t>
                      </a:r>
                      <a:endParaRPr/>
                    </a:p>
                  </a:txBody>
                  <a:tcPr marL="91425" marR="91425" marT="91425" marB="91425"/>
                </a:tc>
                <a:extLst>
                  <a:ext uri="{0D108BD9-81ED-4DB2-BD59-A6C34878D82A}">
                    <a16:rowId xmlns:a16="http://schemas.microsoft.com/office/drawing/2014/main" val="10003"/>
                  </a:ext>
                </a:extLst>
              </a:tr>
              <a:tr h="371475">
                <a:tc>
                  <a:txBody>
                    <a:bodyPr/>
                    <a:lstStyle/>
                    <a:p>
                      <a:pPr marL="0" lvl="0" indent="0" algn="l" rtl="0">
                        <a:spcBef>
                          <a:spcPts val="0"/>
                        </a:spcBef>
                        <a:spcAft>
                          <a:spcPts val="0"/>
                        </a:spcAft>
                        <a:buNone/>
                      </a:pPr>
                      <a:r>
                        <a:rPr lang="en-US" sz="1100" b="1"/>
                        <a:t>Scalability</a:t>
                      </a:r>
                      <a:endParaRPr sz="1100" b="1"/>
                    </a:p>
                  </a:txBody>
                  <a:tcPr marL="91425" marR="91425" marT="91425" marB="91425"/>
                </a:tc>
                <a:tc>
                  <a:txBody>
                    <a:bodyPr/>
                    <a:lstStyle/>
                    <a:p>
                      <a:pPr marL="0" lvl="0" indent="0" algn="l" rtl="0">
                        <a:spcBef>
                          <a:spcPts val="0"/>
                        </a:spcBef>
                        <a:spcAft>
                          <a:spcPts val="0"/>
                        </a:spcAft>
                        <a:buNone/>
                      </a:pPr>
                      <a:r>
                        <a:rPr lang="en-US"/>
                        <a:t>You manage scalability by provisioning additional infrastructure</a:t>
                      </a:r>
                      <a:endParaRPr/>
                    </a:p>
                  </a:txBody>
                  <a:tcPr marL="91425" marR="91425" marT="91425" marB="91425"/>
                </a:tc>
                <a:tc>
                  <a:txBody>
                    <a:bodyPr/>
                    <a:lstStyle/>
                    <a:p>
                      <a:pPr marL="0" lvl="0" indent="0" algn="l" rtl="0">
                        <a:spcBef>
                          <a:spcPts val="0"/>
                        </a:spcBef>
                        <a:spcAft>
                          <a:spcPts val="0"/>
                        </a:spcAft>
                        <a:buNone/>
                      </a:pPr>
                      <a:r>
                        <a:rPr lang="en-US"/>
                        <a:t>Automatically scales with usage without requiring user intervention</a:t>
                      </a:r>
                      <a:endParaRPr/>
                    </a:p>
                  </a:txBody>
                  <a:tcPr marL="91425" marR="91425" marT="91425" marB="91425"/>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r>
                        <a:rPr lang="en-US" sz="1100" b="1"/>
                        <a:t>Subscription</a:t>
                      </a:r>
                      <a:endParaRPr sz="1100" b="1"/>
                    </a:p>
                  </a:txBody>
                  <a:tcPr marL="91425" marR="91425" marT="91425" marB="91425"/>
                </a:tc>
                <a:tc>
                  <a:txBody>
                    <a:bodyPr/>
                    <a:lstStyle/>
                    <a:p>
                      <a:pPr marL="0" lvl="0" indent="0" algn="l" rtl="0">
                        <a:spcBef>
                          <a:spcPts val="0"/>
                        </a:spcBef>
                        <a:spcAft>
                          <a:spcPts val="0"/>
                        </a:spcAft>
                        <a:buNone/>
                      </a:pPr>
                      <a:r>
                        <a:rPr lang="en-US"/>
                        <a:t>Requires software licenses and infrastructure costs</a:t>
                      </a:r>
                      <a:endParaRPr/>
                    </a:p>
                  </a:txBody>
                  <a:tcPr marL="91425" marR="91425" marT="91425" marB="91425"/>
                </a:tc>
                <a:tc>
                  <a:txBody>
                    <a:bodyPr/>
                    <a:lstStyle/>
                    <a:p>
                      <a:pPr marL="0" lvl="0" indent="0" algn="l" rtl="0">
                        <a:spcBef>
                          <a:spcPts val="0"/>
                        </a:spcBef>
                        <a:spcAft>
                          <a:spcPts val="0"/>
                        </a:spcAft>
                        <a:buNone/>
                      </a:pPr>
                      <a:r>
                        <a:rPr lang="en-US"/>
                        <a:t>Only requires an organizational subscription</a:t>
                      </a:r>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2034</TotalTime>
  <Words>4248</Words>
  <Application>Microsoft Macintosh PowerPoint</Application>
  <PresentationFormat>On-screen Show (16:9)</PresentationFormat>
  <Paragraphs>288</Paragraphs>
  <Slides>36</Slides>
  <Notes>35</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36</vt:i4>
      </vt:variant>
    </vt:vector>
  </HeadingPairs>
  <TitlesOfParts>
    <vt:vector size="43" baseType="lpstr">
      <vt:lpstr>Calibri</vt:lpstr>
      <vt:lpstr>Wingdings</vt:lpstr>
      <vt:lpstr>Helvetica Neue</vt:lpstr>
      <vt:lpstr>Montserrat</vt:lpstr>
      <vt:lpstr>Arial</vt:lpstr>
      <vt:lpstr>Simple Light</vt:lpstr>
      <vt:lpstr>Simple Light</vt:lpstr>
      <vt:lpstr>PowerPoint Presentation</vt:lpstr>
      <vt:lpstr>Agenda</vt:lpstr>
      <vt:lpstr>PowerPoint Presentation</vt:lpstr>
      <vt:lpstr>PowerPoint Presentation</vt:lpstr>
      <vt:lpstr>What is ArcGIS Enterprise?</vt:lpstr>
      <vt:lpstr>Software Components of ArcGIS Enterprise</vt:lpstr>
      <vt:lpstr>Software Components of ArcGIS Enterprise</vt:lpstr>
      <vt:lpstr>The Relationship with ArcGIS Online: Similarities</vt:lpstr>
      <vt:lpstr>The Relationship with ArcGIS Online: Differences</vt:lpstr>
      <vt:lpstr>Exercise I - Login</vt:lpstr>
      <vt:lpstr>PowerPoint Presentation</vt:lpstr>
      <vt:lpstr>Spatial Data</vt:lpstr>
      <vt:lpstr>Spatial Data</vt:lpstr>
      <vt:lpstr>What is Geospatial Big Data?</vt:lpstr>
      <vt:lpstr>PowerPoint Presentation</vt:lpstr>
      <vt:lpstr>PowerPoint Presentation</vt:lpstr>
      <vt:lpstr>ArcGIS Enterprise on NERC </vt:lpstr>
      <vt:lpstr>RINX V2.0: A Climate Information Extraction System</vt:lpstr>
      <vt:lpstr>PowerPoint Presentation</vt:lpstr>
      <vt:lpstr>Upload data to ArcGIS Enterprise</vt:lpstr>
      <vt:lpstr>Publishing from the ArcGIS Enterprise Portal</vt:lpstr>
      <vt:lpstr>Upload data to Enterprise Using Python </vt:lpstr>
      <vt:lpstr>Spatial analysis using ArcGIS Enterprise</vt:lpstr>
      <vt:lpstr>Use Map Viewer Classic</vt:lpstr>
      <vt:lpstr>Spatial analysis using Python</vt:lpstr>
      <vt:lpstr>Visualization on ArcGIS Enterprise </vt:lpstr>
      <vt:lpstr>Exercise II – Trying ArcGIS Enterprise</vt:lpstr>
      <vt:lpstr>PowerPoint Presentation</vt:lpstr>
      <vt:lpstr>Case 1: Geocoding</vt:lpstr>
      <vt:lpstr>Case 1: Geocoding</vt:lpstr>
      <vt:lpstr>Case 1: Geocoding</vt:lpstr>
      <vt:lpstr>Exercise III – Geocoding</vt:lpstr>
      <vt:lpstr>Case 2 : Routing with StreetMap Premium</vt:lpstr>
      <vt:lpstr>Case 2 : Routing with StreetMap Premium</vt:lpstr>
      <vt:lpstr>Case 2 : Routing with StreetMap Premium</vt:lpstr>
      <vt:lpstr>Exercise IV – Shortest drive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Haoyu Wang</cp:lastModifiedBy>
  <cp:revision>22</cp:revision>
  <dcterms:modified xsi:type="dcterms:W3CDTF">2024-09-20T13:19:56Z</dcterms:modified>
</cp:coreProperties>
</file>